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2"/>
  </p:notesMasterIdLst>
  <p:handoutMasterIdLst>
    <p:handoutMasterId r:id="rId73"/>
  </p:handoutMasterIdLst>
  <p:sldIdLst>
    <p:sldId id="811" r:id="rId2"/>
    <p:sldId id="803" r:id="rId3"/>
    <p:sldId id="812" r:id="rId4"/>
    <p:sldId id="929" r:id="rId5"/>
    <p:sldId id="825" r:id="rId6"/>
    <p:sldId id="826" r:id="rId7"/>
    <p:sldId id="730" r:id="rId8"/>
    <p:sldId id="916" r:id="rId9"/>
    <p:sldId id="936" r:id="rId10"/>
    <p:sldId id="828" r:id="rId11"/>
    <p:sldId id="772" r:id="rId12"/>
    <p:sldId id="785" r:id="rId13"/>
    <p:sldId id="741" r:id="rId14"/>
    <p:sldId id="735" r:id="rId15"/>
    <p:sldId id="781" r:id="rId16"/>
    <p:sldId id="786" r:id="rId17"/>
    <p:sldId id="814" r:id="rId18"/>
    <p:sldId id="731" r:id="rId19"/>
    <p:sldId id="899" r:id="rId20"/>
    <p:sldId id="815" r:id="rId21"/>
    <p:sldId id="720" r:id="rId22"/>
    <p:sldId id="798" r:id="rId23"/>
    <p:sldId id="766" r:id="rId24"/>
    <p:sldId id="918" r:id="rId25"/>
    <p:sldId id="919" r:id="rId26"/>
    <p:sldId id="823" r:id="rId27"/>
    <p:sldId id="924" r:id="rId28"/>
    <p:sldId id="911" r:id="rId29"/>
    <p:sldId id="912" r:id="rId30"/>
    <p:sldId id="913" r:id="rId31"/>
    <p:sldId id="925" r:id="rId32"/>
    <p:sldId id="892" r:id="rId33"/>
    <p:sldId id="876" r:id="rId34"/>
    <p:sldId id="877" r:id="rId35"/>
    <p:sldId id="926" r:id="rId36"/>
    <p:sldId id="901" r:id="rId37"/>
    <p:sldId id="927" r:id="rId38"/>
    <p:sldId id="904" r:id="rId39"/>
    <p:sldId id="928" r:id="rId40"/>
    <p:sldId id="902" r:id="rId41"/>
    <p:sldId id="905" r:id="rId42"/>
    <p:sldId id="909" r:id="rId43"/>
    <p:sldId id="910" r:id="rId44"/>
    <p:sldId id="882" r:id="rId45"/>
    <p:sldId id="895" r:id="rId46"/>
    <p:sldId id="907" r:id="rId47"/>
    <p:sldId id="908" r:id="rId48"/>
    <p:sldId id="896" r:id="rId49"/>
    <p:sldId id="722" r:id="rId50"/>
    <p:sldId id="804" r:id="rId51"/>
    <p:sldId id="891" r:id="rId52"/>
    <p:sldId id="805" r:id="rId53"/>
    <p:sldId id="806" r:id="rId54"/>
    <p:sldId id="807" r:id="rId55"/>
    <p:sldId id="898" r:id="rId56"/>
    <p:sldId id="897" r:id="rId57"/>
    <p:sldId id="808" r:id="rId58"/>
    <p:sldId id="810" r:id="rId59"/>
    <p:sldId id="725" r:id="rId60"/>
    <p:sldId id="930" r:id="rId61"/>
    <p:sldId id="937" r:id="rId62"/>
    <p:sldId id="797" r:id="rId63"/>
    <p:sldId id="914" r:id="rId64"/>
    <p:sldId id="727" r:id="rId65"/>
    <p:sldId id="729" r:id="rId66"/>
    <p:sldId id="934" r:id="rId67"/>
    <p:sldId id="935" r:id="rId68"/>
    <p:sldId id="931" r:id="rId69"/>
    <p:sldId id="938" r:id="rId70"/>
    <p:sldId id="776" r:id="rId71"/>
  </p:sldIdLst>
  <p:sldSz cx="9144000" cy="6858000" type="screen4x3"/>
  <p:notesSz cx="6858000"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3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3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3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3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300" kern="1200">
        <a:solidFill>
          <a:schemeClr val="tx1"/>
        </a:solidFill>
        <a:latin typeface="Book Antiqua" pitchFamily="18" charset="0"/>
        <a:ea typeface="+mn-ea"/>
        <a:cs typeface="+mn-cs"/>
      </a:defRPr>
    </a:lvl5pPr>
    <a:lvl6pPr marL="2286000" algn="l" defTabSz="914400" rtl="0" eaLnBrk="1" latinLnBrk="0" hangingPunct="1">
      <a:defRPr sz="300" kern="1200">
        <a:solidFill>
          <a:schemeClr val="tx1"/>
        </a:solidFill>
        <a:latin typeface="Book Antiqua" pitchFamily="18" charset="0"/>
        <a:ea typeface="+mn-ea"/>
        <a:cs typeface="+mn-cs"/>
      </a:defRPr>
    </a:lvl6pPr>
    <a:lvl7pPr marL="2743200" algn="l" defTabSz="914400" rtl="0" eaLnBrk="1" latinLnBrk="0" hangingPunct="1">
      <a:defRPr sz="300" kern="1200">
        <a:solidFill>
          <a:schemeClr val="tx1"/>
        </a:solidFill>
        <a:latin typeface="Book Antiqua" pitchFamily="18" charset="0"/>
        <a:ea typeface="+mn-ea"/>
        <a:cs typeface="+mn-cs"/>
      </a:defRPr>
    </a:lvl7pPr>
    <a:lvl8pPr marL="3200400" algn="l" defTabSz="914400" rtl="0" eaLnBrk="1" latinLnBrk="0" hangingPunct="1">
      <a:defRPr sz="300" kern="1200">
        <a:solidFill>
          <a:schemeClr val="tx1"/>
        </a:solidFill>
        <a:latin typeface="Book Antiqua" pitchFamily="18" charset="0"/>
        <a:ea typeface="+mn-ea"/>
        <a:cs typeface="+mn-cs"/>
      </a:defRPr>
    </a:lvl8pPr>
    <a:lvl9pPr marL="3657600" algn="l" defTabSz="914400" rtl="0" eaLnBrk="1" latinLnBrk="0" hangingPunct="1">
      <a:defRPr sz="300"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903"/>
    <a:srgbClr val="3399FF"/>
    <a:srgbClr val="FFFF66"/>
    <a:srgbClr val="FFFF00"/>
    <a:srgbClr val="BE004D"/>
    <a:srgbClr val="077F43"/>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0" autoAdjust="0"/>
    <p:restoredTop sz="94964" autoAdjust="0"/>
  </p:normalViewPr>
  <p:slideViewPr>
    <p:cSldViewPr>
      <p:cViewPr>
        <p:scale>
          <a:sx n="100" d="100"/>
          <a:sy n="100" d="100"/>
        </p:scale>
        <p:origin x="-1308" y="564"/>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1248"/>
    </p:cViewPr>
  </p:sorterViewPr>
  <p:notesViewPr>
    <p:cSldViewPr>
      <p:cViewPr varScale="1">
        <p:scale>
          <a:sx n="60" d="100"/>
          <a:sy n="60" d="100"/>
        </p:scale>
        <p:origin x="-1650"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9649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414838"/>
            <a:ext cx="5029200" cy="4183062"/>
          </a:xfrm>
          <a:prstGeom prst="rect">
            <a:avLst/>
          </a:prstGeom>
          <a:noFill/>
          <a:ln w="12700">
            <a:noFill/>
            <a:miter lim="800000"/>
            <a:headEnd/>
            <a:tailEnd/>
          </a:ln>
          <a:effectLst/>
        </p:spPr>
        <p:txBody>
          <a:bodyPr vert="horz" wrap="square" lIns="91981" tIns="45183" rIns="91981" bIns="45183"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07" name="Rectangle 3"/>
          <p:cNvSpPr>
            <a:spLocks noGrp="1" noRot="1" noChangeAspect="1" noChangeArrowheads="1" noTextEdit="1"/>
          </p:cNvSpPr>
          <p:nvPr>
            <p:ph type="sldImg" idx="2"/>
          </p:nvPr>
        </p:nvSpPr>
        <p:spPr bwMode="auto">
          <a:xfrm>
            <a:off x="1114425" y="704850"/>
            <a:ext cx="4629150" cy="3471863"/>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38938897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04900" y="696913"/>
            <a:ext cx="4648200" cy="3486150"/>
          </a:xfrm>
          <a:ln/>
        </p:spPr>
      </p:sp>
      <p:sp>
        <p:nvSpPr>
          <p:cNvPr id="52227" name="Rectangle 3"/>
          <p:cNvSpPr>
            <a:spLocks noGrp="1" noChangeArrowheads="1"/>
          </p:cNvSpPr>
          <p:nvPr>
            <p:ph type="body" idx="1"/>
          </p:nvPr>
        </p:nvSpPr>
        <p:spPr>
          <a:xfrm>
            <a:off x="914400" y="4414838"/>
            <a:ext cx="5029200" cy="4184650"/>
          </a:xfrm>
          <a:noFill/>
          <a:ln w="9525"/>
        </p:spPr>
        <p:txBody>
          <a:bodyPr lIns="92728" tIns="46364" rIns="92728" bIns="46364"/>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04900" y="696913"/>
            <a:ext cx="4648200" cy="3486150"/>
          </a:xfrm>
          <a:ln/>
        </p:spPr>
      </p:sp>
      <p:sp>
        <p:nvSpPr>
          <p:cNvPr id="63491"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14425" y="704850"/>
            <a:ext cx="4629150" cy="3471863"/>
          </a:xfrm>
          <a:ln/>
        </p:spPr>
      </p:sp>
      <p:sp>
        <p:nvSpPr>
          <p:cNvPr id="56323"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14425" y="704850"/>
            <a:ext cx="4629150" cy="3471863"/>
          </a:xfrm>
          <a:ln/>
        </p:spPr>
      </p:sp>
      <p:sp>
        <p:nvSpPr>
          <p:cNvPr id="57347"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14425" y="704850"/>
            <a:ext cx="4629150" cy="3471863"/>
          </a:xfrm>
          <a:ln/>
        </p:spPr>
      </p:sp>
      <p:sp>
        <p:nvSpPr>
          <p:cNvPr id="5325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14425" y="704850"/>
            <a:ext cx="4629150" cy="3471863"/>
          </a:xfrm>
          <a:ln/>
        </p:spPr>
      </p:sp>
      <p:sp>
        <p:nvSpPr>
          <p:cNvPr id="54275"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14425" y="704850"/>
            <a:ext cx="4629150" cy="3471863"/>
          </a:xfrm>
          <a:ln/>
        </p:spPr>
      </p:sp>
      <p:sp>
        <p:nvSpPr>
          <p:cNvPr id="55299"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104900" y="696913"/>
            <a:ext cx="4648200" cy="3486150"/>
          </a:xfrm>
          <a:ln/>
        </p:spPr>
      </p:sp>
      <p:sp>
        <p:nvSpPr>
          <p:cNvPr id="880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104900" y="696913"/>
            <a:ext cx="4648200" cy="3486150"/>
          </a:xfrm>
          <a:ln/>
        </p:spPr>
      </p:sp>
      <p:sp>
        <p:nvSpPr>
          <p:cNvPr id="880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04900" y="696913"/>
            <a:ext cx="4648200" cy="3486150"/>
          </a:xfrm>
          <a:ln/>
        </p:spPr>
      </p:sp>
      <p:sp>
        <p:nvSpPr>
          <p:cNvPr id="5017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104900" y="696913"/>
            <a:ext cx="4648200" cy="3486150"/>
          </a:xfrm>
          <a:ln/>
        </p:spPr>
      </p:sp>
      <p:sp>
        <p:nvSpPr>
          <p:cNvPr id="880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04900" y="696913"/>
            <a:ext cx="4648200" cy="3486150"/>
          </a:xfrm>
          <a:ln/>
        </p:spPr>
      </p:sp>
      <p:sp>
        <p:nvSpPr>
          <p:cNvPr id="6553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14425" y="704850"/>
            <a:ext cx="4629150" cy="3471863"/>
          </a:xfrm>
          <a:ln/>
        </p:spPr>
      </p:sp>
      <p:sp>
        <p:nvSpPr>
          <p:cNvPr id="67587"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04900" y="696913"/>
            <a:ext cx="4648200" cy="3486150"/>
          </a:xfrm>
          <a:ln/>
        </p:spPr>
      </p:sp>
      <p:sp>
        <p:nvSpPr>
          <p:cNvPr id="7065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14425" y="704850"/>
            <a:ext cx="4629150" cy="3471863"/>
          </a:xfrm>
          <a:ln/>
        </p:spPr>
      </p:sp>
      <p:sp>
        <p:nvSpPr>
          <p:cNvPr id="71683"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04900" y="696913"/>
            <a:ext cx="4648200" cy="3486150"/>
          </a:xfrm>
          <a:ln/>
        </p:spPr>
      </p:sp>
      <p:sp>
        <p:nvSpPr>
          <p:cNvPr id="63491"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04900" y="696913"/>
            <a:ext cx="4648200" cy="3486150"/>
          </a:xfrm>
          <a:ln/>
        </p:spPr>
      </p:sp>
      <p:sp>
        <p:nvSpPr>
          <p:cNvPr id="5017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04900" y="696913"/>
            <a:ext cx="4648200" cy="3486150"/>
          </a:xfrm>
          <a:ln/>
        </p:spPr>
      </p:sp>
      <p:sp>
        <p:nvSpPr>
          <p:cNvPr id="51203"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04900" y="696913"/>
            <a:ext cx="4648200" cy="3486150"/>
          </a:xfrm>
          <a:ln/>
        </p:spPr>
      </p:sp>
      <p:sp>
        <p:nvSpPr>
          <p:cNvPr id="51203"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04900" y="696913"/>
            <a:ext cx="4648200" cy="3486150"/>
          </a:xfrm>
          <a:ln/>
        </p:spPr>
      </p:sp>
      <p:sp>
        <p:nvSpPr>
          <p:cNvPr id="7270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04900" y="696913"/>
            <a:ext cx="4648200" cy="3486150"/>
          </a:xfrm>
          <a:ln/>
        </p:spPr>
      </p:sp>
      <p:sp>
        <p:nvSpPr>
          <p:cNvPr id="51203"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04900" y="696913"/>
            <a:ext cx="4648200" cy="3486150"/>
          </a:xfrm>
          <a:ln/>
        </p:spPr>
      </p:sp>
      <p:sp>
        <p:nvSpPr>
          <p:cNvPr id="73731"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04900" y="696913"/>
            <a:ext cx="4648200" cy="3486150"/>
          </a:xfrm>
          <a:ln/>
        </p:spPr>
      </p:sp>
      <p:sp>
        <p:nvSpPr>
          <p:cNvPr id="73731"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104900" y="696913"/>
            <a:ext cx="4648200" cy="3486150"/>
          </a:xfrm>
          <a:ln/>
        </p:spPr>
      </p:sp>
      <p:sp>
        <p:nvSpPr>
          <p:cNvPr id="74755"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1104900" y="696913"/>
            <a:ext cx="4648200" cy="3486150"/>
          </a:xfrm>
          <a:ln/>
        </p:spPr>
      </p:sp>
      <p:sp>
        <p:nvSpPr>
          <p:cNvPr id="7577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104900" y="696913"/>
            <a:ext cx="4648200" cy="3486150"/>
          </a:xfrm>
          <a:ln/>
        </p:spPr>
      </p:sp>
      <p:sp>
        <p:nvSpPr>
          <p:cNvPr id="76803"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04900" y="696913"/>
            <a:ext cx="4648200" cy="3486150"/>
          </a:xfrm>
          <a:ln/>
        </p:spPr>
      </p:sp>
      <p:sp>
        <p:nvSpPr>
          <p:cNvPr id="7782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04900" y="696913"/>
            <a:ext cx="4648200" cy="3486150"/>
          </a:xfrm>
          <a:ln/>
        </p:spPr>
      </p:sp>
      <p:sp>
        <p:nvSpPr>
          <p:cNvPr id="6246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04900" y="696913"/>
            <a:ext cx="4648200" cy="3486150"/>
          </a:xfrm>
          <a:ln/>
        </p:spPr>
      </p:sp>
      <p:sp>
        <p:nvSpPr>
          <p:cNvPr id="78851"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04900" y="696913"/>
            <a:ext cx="4648200" cy="3486150"/>
          </a:xfrm>
          <a:ln/>
        </p:spPr>
      </p:sp>
      <p:sp>
        <p:nvSpPr>
          <p:cNvPr id="79875"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04900" y="696913"/>
            <a:ext cx="4648200" cy="3486150"/>
          </a:xfrm>
          <a:ln/>
        </p:spPr>
      </p:sp>
      <p:sp>
        <p:nvSpPr>
          <p:cNvPr id="8089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04900" y="696913"/>
            <a:ext cx="4648200" cy="3486150"/>
          </a:xfrm>
          <a:ln/>
        </p:spPr>
      </p:sp>
      <p:sp>
        <p:nvSpPr>
          <p:cNvPr id="51203"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04900" y="696913"/>
            <a:ext cx="4648200" cy="3486150"/>
          </a:xfrm>
          <a:ln/>
        </p:spPr>
      </p:sp>
      <p:sp>
        <p:nvSpPr>
          <p:cNvPr id="81923"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04900" y="696913"/>
            <a:ext cx="4648200" cy="3486150"/>
          </a:xfrm>
          <a:ln/>
        </p:spPr>
      </p:sp>
      <p:sp>
        <p:nvSpPr>
          <p:cNvPr id="81923"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04900" y="696913"/>
            <a:ext cx="4648200" cy="3486150"/>
          </a:xfrm>
          <a:ln/>
        </p:spPr>
      </p:sp>
      <p:sp>
        <p:nvSpPr>
          <p:cNvPr id="82947"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04900" y="696913"/>
            <a:ext cx="4648200" cy="3486150"/>
          </a:xfrm>
          <a:ln/>
        </p:spPr>
      </p:sp>
      <p:sp>
        <p:nvSpPr>
          <p:cNvPr id="83971"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04900" y="696913"/>
            <a:ext cx="4648200" cy="3486150"/>
          </a:xfrm>
          <a:ln/>
        </p:spPr>
      </p:sp>
      <p:sp>
        <p:nvSpPr>
          <p:cNvPr id="83971"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04900" y="696913"/>
            <a:ext cx="4648200" cy="3486150"/>
          </a:xfrm>
          <a:ln/>
        </p:spPr>
      </p:sp>
      <p:sp>
        <p:nvSpPr>
          <p:cNvPr id="84995"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04900" y="696913"/>
            <a:ext cx="4648200" cy="3486150"/>
          </a:xfrm>
          <a:ln/>
        </p:spPr>
      </p:sp>
      <p:sp>
        <p:nvSpPr>
          <p:cNvPr id="84995"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04900" y="696913"/>
            <a:ext cx="4648200" cy="3486150"/>
          </a:xfrm>
          <a:ln/>
        </p:spPr>
      </p:sp>
      <p:sp>
        <p:nvSpPr>
          <p:cNvPr id="84995"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1104900" y="696913"/>
            <a:ext cx="4648200" cy="3486150"/>
          </a:xfrm>
          <a:ln/>
        </p:spPr>
      </p:sp>
      <p:sp>
        <p:nvSpPr>
          <p:cNvPr id="91139" name="Rectangle 3"/>
          <p:cNvSpPr>
            <a:spLocks noGrp="1" noChangeArrowheads="1"/>
          </p:cNvSpPr>
          <p:nvPr>
            <p:ph type="body" idx="1"/>
          </p:nvPr>
        </p:nvSpPr>
        <p:spPr>
          <a:xfrm>
            <a:off x="914400" y="4416425"/>
            <a:ext cx="5029200" cy="4183063"/>
          </a:xfrm>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04900" y="696913"/>
            <a:ext cx="4648200" cy="3486150"/>
          </a:xfrm>
          <a:ln/>
        </p:spPr>
      </p:sp>
      <p:sp>
        <p:nvSpPr>
          <p:cNvPr id="87043"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04900" y="696913"/>
            <a:ext cx="4648200" cy="3486150"/>
          </a:xfrm>
          <a:ln/>
        </p:spPr>
      </p:sp>
      <p:sp>
        <p:nvSpPr>
          <p:cNvPr id="63491"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04900" y="696913"/>
            <a:ext cx="4648200" cy="3486150"/>
          </a:xfrm>
          <a:ln/>
        </p:spPr>
      </p:sp>
      <p:sp>
        <p:nvSpPr>
          <p:cNvPr id="63491" name="Rectangle 3"/>
          <p:cNvSpPr>
            <a:spLocks noGrp="1" noChangeArrowheads="1"/>
          </p:cNvSpPr>
          <p:nvPr>
            <p:ph type="body" idx="1"/>
          </p:nvPr>
        </p:nvSpPr>
        <p:spPr>
          <a:xfrm>
            <a:off x="685800" y="4416425"/>
            <a:ext cx="5486400" cy="4183063"/>
          </a:xfrm>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7465" y="219075"/>
            <a:ext cx="1938337" cy="565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47690" y="219075"/>
            <a:ext cx="5667375" cy="565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47689" y="1676401"/>
            <a:ext cx="3802063" cy="4200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2149" y="1676401"/>
            <a:ext cx="3803651" cy="4200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0"/>
                <a:invGamma/>
              </a:schemeClr>
            </a:gs>
          </a:gsLst>
          <a:path path="rect">
            <a:fillToRect r="100000" b="100000"/>
          </a:path>
        </a:gra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47688" y="219076"/>
            <a:ext cx="7758112" cy="1152525"/>
          </a:xfrm>
          <a:prstGeom prst="rect">
            <a:avLst/>
          </a:prstGeom>
          <a:noFill/>
          <a:ln w="12700">
            <a:noFill/>
            <a:miter lim="800000"/>
            <a:headEnd/>
            <a:tailEnd/>
          </a:ln>
        </p:spPr>
        <p:txBody>
          <a:bodyPr vert="horz" wrap="square" lIns="90488" tIns="44450" rIns="90488" bIns="44450" numCol="1" anchor="b" anchorCtr="0" compatLnSpc="1">
            <a:prstTxWarp prst="textNoShape">
              <a:avLst/>
            </a:prstTxWarp>
          </a:bodyPr>
          <a:lstStyle/>
          <a:p>
            <a:pPr lvl="0"/>
            <a:r>
              <a:rPr lang="en-US" smtClean="0"/>
              <a:t>Click to edit Master title style</a:t>
            </a:r>
          </a:p>
        </p:txBody>
      </p:sp>
      <p:sp>
        <p:nvSpPr>
          <p:cNvPr id="1027" name="Rectangle 8"/>
          <p:cNvSpPr>
            <a:spLocks noGrp="1" noChangeArrowheads="1"/>
          </p:cNvSpPr>
          <p:nvPr>
            <p:ph type="body" idx="1"/>
          </p:nvPr>
        </p:nvSpPr>
        <p:spPr bwMode="auto">
          <a:xfrm>
            <a:off x="547688" y="1676401"/>
            <a:ext cx="7758112" cy="4200525"/>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8" name="Group 28"/>
          <p:cNvGrpSpPr>
            <a:grpSpLocks/>
          </p:cNvGrpSpPr>
          <p:nvPr/>
        </p:nvGrpSpPr>
        <p:grpSpPr bwMode="auto">
          <a:xfrm>
            <a:off x="0" y="6400800"/>
            <a:ext cx="9144000" cy="184150"/>
            <a:chOff x="0" y="4061"/>
            <a:chExt cx="5760" cy="116"/>
          </a:xfrm>
        </p:grpSpPr>
        <p:sp>
          <p:nvSpPr>
            <p:cNvPr id="1048" name="Freeform 24"/>
            <p:cNvSpPr>
              <a:spLocks/>
            </p:cNvSpPr>
            <p:nvPr userDrawn="1"/>
          </p:nvSpPr>
          <p:spPr bwMode="auto">
            <a:xfrm>
              <a:off x="4194" y="4061"/>
              <a:ext cx="166" cy="116"/>
            </a:xfrm>
            <a:custGeom>
              <a:avLst/>
              <a:gdLst/>
              <a:ahLst/>
              <a:cxnLst>
                <a:cxn ang="0">
                  <a:pos x="160" y="0"/>
                </a:cxn>
                <a:cxn ang="0">
                  <a:pos x="151" y="0"/>
                </a:cxn>
                <a:cxn ang="0">
                  <a:pos x="143" y="0"/>
                </a:cxn>
                <a:cxn ang="0">
                  <a:pos x="137" y="1"/>
                </a:cxn>
                <a:cxn ang="0">
                  <a:pos x="129" y="2"/>
                </a:cxn>
                <a:cxn ang="0">
                  <a:pos x="123" y="5"/>
                </a:cxn>
                <a:cxn ang="0">
                  <a:pos x="119" y="10"/>
                </a:cxn>
                <a:cxn ang="0">
                  <a:pos x="116" y="19"/>
                </a:cxn>
                <a:cxn ang="0">
                  <a:pos x="114" y="31"/>
                </a:cxn>
                <a:cxn ang="0">
                  <a:pos x="111" y="43"/>
                </a:cxn>
                <a:cxn ang="0">
                  <a:pos x="109" y="52"/>
                </a:cxn>
                <a:cxn ang="0">
                  <a:pos x="107" y="62"/>
                </a:cxn>
                <a:cxn ang="0">
                  <a:pos x="105" y="72"/>
                </a:cxn>
                <a:cxn ang="0">
                  <a:pos x="103" y="84"/>
                </a:cxn>
                <a:cxn ang="0">
                  <a:pos x="100" y="96"/>
                </a:cxn>
                <a:cxn ang="0">
                  <a:pos x="97" y="105"/>
                </a:cxn>
                <a:cxn ang="0">
                  <a:pos x="93" y="110"/>
                </a:cxn>
                <a:cxn ang="0">
                  <a:pos x="87" y="113"/>
                </a:cxn>
                <a:cxn ang="0">
                  <a:pos x="79" y="114"/>
                </a:cxn>
                <a:cxn ang="0">
                  <a:pos x="72" y="115"/>
                </a:cxn>
                <a:cxn ang="0">
                  <a:pos x="64" y="115"/>
                </a:cxn>
                <a:cxn ang="0">
                  <a:pos x="55" y="115"/>
                </a:cxn>
                <a:cxn ang="0">
                  <a:pos x="0" y="115"/>
                </a:cxn>
                <a:cxn ang="0">
                  <a:pos x="10" y="115"/>
                </a:cxn>
                <a:cxn ang="0">
                  <a:pos x="18" y="115"/>
                </a:cxn>
                <a:cxn ang="0">
                  <a:pos x="26" y="115"/>
                </a:cxn>
                <a:cxn ang="0">
                  <a:pos x="32" y="114"/>
                </a:cxn>
                <a:cxn ang="0">
                  <a:pos x="40" y="112"/>
                </a:cxn>
                <a:cxn ang="0">
                  <a:pos x="46" y="108"/>
                </a:cxn>
                <a:cxn ang="0">
                  <a:pos x="49" y="101"/>
                </a:cxn>
                <a:cxn ang="0">
                  <a:pos x="51" y="90"/>
                </a:cxn>
                <a:cxn ang="0">
                  <a:pos x="54" y="76"/>
                </a:cxn>
                <a:cxn ang="0">
                  <a:pos x="56" y="67"/>
                </a:cxn>
                <a:cxn ang="0">
                  <a:pos x="58" y="57"/>
                </a:cxn>
                <a:cxn ang="0">
                  <a:pos x="60" y="47"/>
                </a:cxn>
                <a:cxn ang="0">
                  <a:pos x="62" y="38"/>
                </a:cxn>
                <a:cxn ang="0">
                  <a:pos x="65" y="24"/>
                </a:cxn>
                <a:cxn ang="0">
                  <a:pos x="67" y="14"/>
                </a:cxn>
                <a:cxn ang="0">
                  <a:pos x="70" y="7"/>
                </a:cxn>
                <a:cxn ang="0">
                  <a:pos x="75" y="3"/>
                </a:cxn>
                <a:cxn ang="0">
                  <a:pos x="84" y="1"/>
                </a:cxn>
                <a:cxn ang="0">
                  <a:pos x="89" y="0"/>
                </a:cxn>
                <a:cxn ang="0">
                  <a:pos x="97" y="0"/>
                </a:cxn>
                <a:cxn ang="0">
                  <a:pos x="105" y="0"/>
                </a:cxn>
                <a:cxn ang="0">
                  <a:pos x="115" y="0"/>
                </a:cxn>
              </a:cxnLst>
              <a:rect l="0" t="0" r="r" b="b"/>
              <a:pathLst>
                <a:path w="166" h="116">
                  <a:moveTo>
                    <a:pt x="165" y="0"/>
                  </a:moveTo>
                  <a:lnTo>
                    <a:pt x="160" y="0"/>
                  </a:lnTo>
                  <a:lnTo>
                    <a:pt x="155" y="0"/>
                  </a:lnTo>
                  <a:lnTo>
                    <a:pt x="151" y="0"/>
                  </a:lnTo>
                  <a:lnTo>
                    <a:pt x="147" y="0"/>
                  </a:lnTo>
                  <a:lnTo>
                    <a:pt x="143" y="0"/>
                  </a:lnTo>
                  <a:lnTo>
                    <a:pt x="140" y="0"/>
                  </a:lnTo>
                  <a:lnTo>
                    <a:pt x="137" y="1"/>
                  </a:lnTo>
                  <a:lnTo>
                    <a:pt x="134" y="1"/>
                  </a:lnTo>
                  <a:lnTo>
                    <a:pt x="129" y="2"/>
                  </a:lnTo>
                  <a:lnTo>
                    <a:pt x="126" y="3"/>
                  </a:lnTo>
                  <a:lnTo>
                    <a:pt x="123" y="5"/>
                  </a:lnTo>
                  <a:lnTo>
                    <a:pt x="121" y="7"/>
                  </a:lnTo>
                  <a:lnTo>
                    <a:pt x="119" y="10"/>
                  </a:lnTo>
                  <a:lnTo>
                    <a:pt x="117" y="14"/>
                  </a:lnTo>
                  <a:lnTo>
                    <a:pt x="116" y="19"/>
                  </a:lnTo>
                  <a:lnTo>
                    <a:pt x="115" y="24"/>
                  </a:lnTo>
                  <a:lnTo>
                    <a:pt x="114" y="31"/>
                  </a:lnTo>
                  <a:lnTo>
                    <a:pt x="112" y="38"/>
                  </a:lnTo>
                  <a:lnTo>
                    <a:pt x="111" y="43"/>
                  </a:lnTo>
                  <a:lnTo>
                    <a:pt x="111" y="47"/>
                  </a:lnTo>
                  <a:lnTo>
                    <a:pt x="109" y="52"/>
                  </a:lnTo>
                  <a:lnTo>
                    <a:pt x="108" y="57"/>
                  </a:lnTo>
                  <a:lnTo>
                    <a:pt x="107" y="62"/>
                  </a:lnTo>
                  <a:lnTo>
                    <a:pt x="106" y="67"/>
                  </a:lnTo>
                  <a:lnTo>
                    <a:pt x="105" y="72"/>
                  </a:lnTo>
                  <a:lnTo>
                    <a:pt x="104" y="76"/>
                  </a:lnTo>
                  <a:lnTo>
                    <a:pt x="103" y="84"/>
                  </a:lnTo>
                  <a:lnTo>
                    <a:pt x="101" y="90"/>
                  </a:lnTo>
                  <a:lnTo>
                    <a:pt x="100" y="96"/>
                  </a:lnTo>
                  <a:lnTo>
                    <a:pt x="99" y="101"/>
                  </a:lnTo>
                  <a:lnTo>
                    <a:pt x="97" y="105"/>
                  </a:lnTo>
                  <a:lnTo>
                    <a:pt x="96" y="108"/>
                  </a:lnTo>
                  <a:lnTo>
                    <a:pt x="93" y="110"/>
                  </a:lnTo>
                  <a:lnTo>
                    <a:pt x="90" y="112"/>
                  </a:lnTo>
                  <a:lnTo>
                    <a:pt x="87" y="113"/>
                  </a:lnTo>
                  <a:lnTo>
                    <a:pt x="82" y="114"/>
                  </a:lnTo>
                  <a:lnTo>
                    <a:pt x="79" y="114"/>
                  </a:lnTo>
                  <a:lnTo>
                    <a:pt x="76" y="115"/>
                  </a:lnTo>
                  <a:lnTo>
                    <a:pt x="72" y="115"/>
                  </a:lnTo>
                  <a:lnTo>
                    <a:pt x="68" y="115"/>
                  </a:lnTo>
                  <a:lnTo>
                    <a:pt x="64" y="115"/>
                  </a:lnTo>
                  <a:lnTo>
                    <a:pt x="60" y="115"/>
                  </a:lnTo>
                  <a:lnTo>
                    <a:pt x="55" y="115"/>
                  </a:lnTo>
                  <a:lnTo>
                    <a:pt x="50" y="115"/>
                  </a:lnTo>
                  <a:lnTo>
                    <a:pt x="0" y="115"/>
                  </a:lnTo>
                  <a:lnTo>
                    <a:pt x="5" y="115"/>
                  </a:lnTo>
                  <a:lnTo>
                    <a:pt x="10" y="115"/>
                  </a:lnTo>
                  <a:lnTo>
                    <a:pt x="14" y="115"/>
                  </a:lnTo>
                  <a:lnTo>
                    <a:pt x="18" y="115"/>
                  </a:lnTo>
                  <a:lnTo>
                    <a:pt x="22" y="115"/>
                  </a:lnTo>
                  <a:lnTo>
                    <a:pt x="26" y="115"/>
                  </a:lnTo>
                  <a:lnTo>
                    <a:pt x="29" y="114"/>
                  </a:lnTo>
                  <a:lnTo>
                    <a:pt x="32" y="114"/>
                  </a:lnTo>
                  <a:lnTo>
                    <a:pt x="36" y="113"/>
                  </a:lnTo>
                  <a:lnTo>
                    <a:pt x="40" y="112"/>
                  </a:lnTo>
                  <a:lnTo>
                    <a:pt x="43" y="110"/>
                  </a:lnTo>
                  <a:lnTo>
                    <a:pt x="46" y="108"/>
                  </a:lnTo>
                  <a:lnTo>
                    <a:pt x="47" y="105"/>
                  </a:lnTo>
                  <a:lnTo>
                    <a:pt x="49" y="101"/>
                  </a:lnTo>
                  <a:lnTo>
                    <a:pt x="50" y="96"/>
                  </a:lnTo>
                  <a:lnTo>
                    <a:pt x="51" y="90"/>
                  </a:lnTo>
                  <a:lnTo>
                    <a:pt x="52" y="84"/>
                  </a:lnTo>
                  <a:lnTo>
                    <a:pt x="54" y="76"/>
                  </a:lnTo>
                  <a:lnTo>
                    <a:pt x="55" y="72"/>
                  </a:lnTo>
                  <a:lnTo>
                    <a:pt x="56" y="67"/>
                  </a:lnTo>
                  <a:lnTo>
                    <a:pt x="57" y="62"/>
                  </a:lnTo>
                  <a:lnTo>
                    <a:pt x="58" y="57"/>
                  </a:lnTo>
                  <a:lnTo>
                    <a:pt x="59" y="52"/>
                  </a:lnTo>
                  <a:lnTo>
                    <a:pt x="60" y="47"/>
                  </a:lnTo>
                  <a:lnTo>
                    <a:pt x="61" y="43"/>
                  </a:lnTo>
                  <a:lnTo>
                    <a:pt x="62" y="38"/>
                  </a:lnTo>
                  <a:lnTo>
                    <a:pt x="64" y="31"/>
                  </a:lnTo>
                  <a:lnTo>
                    <a:pt x="65" y="24"/>
                  </a:lnTo>
                  <a:lnTo>
                    <a:pt x="66" y="19"/>
                  </a:lnTo>
                  <a:lnTo>
                    <a:pt x="67" y="14"/>
                  </a:lnTo>
                  <a:lnTo>
                    <a:pt x="68" y="10"/>
                  </a:lnTo>
                  <a:lnTo>
                    <a:pt x="70" y="7"/>
                  </a:lnTo>
                  <a:lnTo>
                    <a:pt x="72" y="5"/>
                  </a:lnTo>
                  <a:lnTo>
                    <a:pt x="75" y="3"/>
                  </a:lnTo>
                  <a:lnTo>
                    <a:pt x="79" y="2"/>
                  </a:lnTo>
                  <a:lnTo>
                    <a:pt x="84" y="1"/>
                  </a:lnTo>
                  <a:lnTo>
                    <a:pt x="87" y="1"/>
                  </a:lnTo>
                  <a:lnTo>
                    <a:pt x="89" y="0"/>
                  </a:lnTo>
                  <a:lnTo>
                    <a:pt x="93" y="0"/>
                  </a:lnTo>
                  <a:lnTo>
                    <a:pt x="97" y="0"/>
                  </a:lnTo>
                  <a:lnTo>
                    <a:pt x="101" y="0"/>
                  </a:lnTo>
                  <a:lnTo>
                    <a:pt x="105" y="0"/>
                  </a:lnTo>
                  <a:lnTo>
                    <a:pt x="109" y="0"/>
                  </a:lnTo>
                  <a:lnTo>
                    <a:pt x="115" y="0"/>
                  </a:lnTo>
                  <a:lnTo>
                    <a:pt x="164" y="0"/>
                  </a:lnTo>
                </a:path>
              </a:pathLst>
            </a:custGeom>
            <a:noFill/>
            <a:ln w="25400" cap="rnd" cmpd="sng">
              <a:solidFill>
                <a:schemeClr val="folHlink"/>
              </a:solidFill>
              <a:prstDash val="solid"/>
              <a:round/>
              <a:headEnd type="none" w="med" len="med"/>
              <a:tailEnd type="none" w="med" len="med"/>
            </a:ln>
            <a:effectLst>
              <a:outerShdw dist="17961" dir="2700000" algn="ctr" rotWithShape="0">
                <a:schemeClr val="tx1"/>
              </a:outerShdw>
            </a:effectLst>
          </p:spPr>
          <p:txBody>
            <a:bodyPr/>
            <a:lstStyle/>
            <a:p>
              <a:pPr>
                <a:defRPr/>
              </a:pPr>
              <a:endParaRPr lang="en-US"/>
            </a:p>
          </p:txBody>
        </p:sp>
        <p:sp>
          <p:nvSpPr>
            <p:cNvPr id="1049" name="Line 25"/>
            <p:cNvSpPr>
              <a:spLocks noChangeShapeType="1"/>
            </p:cNvSpPr>
            <p:nvPr userDrawn="1"/>
          </p:nvSpPr>
          <p:spPr bwMode="auto">
            <a:xfrm>
              <a:off x="4361" y="4061"/>
              <a:ext cx="1399" cy="0"/>
            </a:xfrm>
            <a:prstGeom prst="line">
              <a:avLst/>
            </a:prstGeom>
            <a:noFill/>
            <a:ln w="25400">
              <a:solidFill>
                <a:schemeClr val="folHlink"/>
              </a:solidFill>
              <a:round/>
              <a:headEnd/>
              <a:tailEnd/>
            </a:ln>
            <a:effectLst>
              <a:outerShdw dist="17961" dir="2700000" algn="ctr" rotWithShape="0">
                <a:schemeClr val="tx1"/>
              </a:outerShdw>
            </a:effectLst>
          </p:spPr>
          <p:txBody>
            <a:bodyPr wrap="none" anchor="ctr"/>
            <a:lstStyle/>
            <a:p>
              <a:pPr>
                <a:defRPr/>
              </a:pPr>
              <a:endParaRPr lang="en-US"/>
            </a:p>
          </p:txBody>
        </p:sp>
        <p:sp>
          <p:nvSpPr>
            <p:cNvPr id="1050" name="Line 26"/>
            <p:cNvSpPr>
              <a:spLocks noChangeShapeType="1"/>
            </p:cNvSpPr>
            <p:nvPr userDrawn="1"/>
          </p:nvSpPr>
          <p:spPr bwMode="auto">
            <a:xfrm flipH="1">
              <a:off x="0" y="4176"/>
              <a:ext cx="4194" cy="0"/>
            </a:xfrm>
            <a:prstGeom prst="line">
              <a:avLst/>
            </a:prstGeom>
            <a:noFill/>
            <a:ln w="25400">
              <a:solidFill>
                <a:schemeClr val="folHlink"/>
              </a:solidFill>
              <a:round/>
              <a:headEnd/>
              <a:tailEnd/>
            </a:ln>
            <a:effectLst>
              <a:outerShdw dist="17961" dir="2700000" algn="ctr" rotWithShape="0">
                <a:schemeClr val="tx1"/>
              </a:outerShdw>
            </a:effectLst>
          </p:spPr>
          <p:txBody>
            <a:bodyPr wrap="none" anchor="ctr"/>
            <a:lstStyle/>
            <a:p>
              <a:pPr>
                <a:defRPr/>
              </a:pPr>
              <a:endParaRPr lang="en-US"/>
            </a:p>
          </p:txBody>
        </p:sp>
      </p:grpSp>
      <p:sp>
        <p:nvSpPr>
          <p:cNvPr id="1051" name="Line 27"/>
          <p:cNvSpPr>
            <a:spLocks noChangeShapeType="1"/>
          </p:cNvSpPr>
          <p:nvPr/>
        </p:nvSpPr>
        <p:spPr bwMode="auto">
          <a:xfrm flipV="1">
            <a:off x="6751639" y="6470651"/>
            <a:ext cx="9525" cy="130175"/>
          </a:xfrm>
          <a:prstGeom prst="line">
            <a:avLst/>
          </a:prstGeom>
          <a:noFill/>
          <a:ln w="12700">
            <a:solidFill>
              <a:schemeClr val="folHlink"/>
            </a:solidFill>
            <a:round/>
            <a:headEnd/>
            <a:tailEnd/>
          </a:ln>
          <a:effectLst/>
        </p:spPr>
        <p:txBody>
          <a:bodyPr wrap="none" anchor="ctr"/>
          <a:lstStyle/>
          <a:p>
            <a:pPr>
              <a:defRPr/>
            </a:pPr>
            <a:endParaRPr lang="en-US"/>
          </a:p>
        </p:txBody>
      </p:sp>
      <p:pic>
        <p:nvPicPr>
          <p:cNvPr id="1030" name="Picture 32"/>
          <p:cNvPicPr>
            <a:picLocks noChangeAspect="1" noChangeArrowheads="1"/>
          </p:cNvPicPr>
          <p:nvPr/>
        </p:nvPicPr>
        <p:blipFill>
          <a:blip r:embed="rId13" cstate="print"/>
          <a:srcRect/>
          <a:stretch>
            <a:fillRect/>
          </a:stretch>
        </p:blipFill>
        <p:spPr bwMode="auto">
          <a:xfrm>
            <a:off x="381000" y="304801"/>
            <a:ext cx="8382000" cy="74613"/>
          </a:xfrm>
          <a:prstGeom prst="rect">
            <a:avLst/>
          </a:prstGeom>
          <a:noFill/>
          <a:ln w="9525">
            <a:noFill/>
            <a:miter lim="800000"/>
            <a:headEnd/>
            <a:tailEnd/>
          </a:ln>
        </p:spPr>
      </p:pic>
      <p:sp>
        <p:nvSpPr>
          <p:cNvPr id="1057" name="Text Box 33"/>
          <p:cNvSpPr txBox="1">
            <a:spLocks noChangeArrowheads="1"/>
          </p:cNvSpPr>
          <p:nvPr/>
        </p:nvSpPr>
        <p:spPr bwMode="auto">
          <a:xfrm>
            <a:off x="6858000" y="6340476"/>
            <a:ext cx="2286000" cy="523220"/>
          </a:xfrm>
          <a:prstGeom prst="rect">
            <a:avLst/>
          </a:prstGeom>
          <a:noFill/>
          <a:ln w="12700">
            <a:noFill/>
            <a:miter lim="800000"/>
            <a:headEnd/>
            <a:tailEnd/>
          </a:ln>
          <a:effectLst/>
        </p:spPr>
        <p:txBody>
          <a:bodyPr>
            <a:spAutoFit/>
          </a:bodyPr>
          <a:lstStyle/>
          <a:p>
            <a:pPr algn="ctr">
              <a:spcBef>
                <a:spcPct val="50000"/>
              </a:spcBef>
              <a:defRPr/>
            </a:pPr>
            <a:r>
              <a:rPr lang="en-US" sz="1400" b="1" i="1">
                <a:latin typeface="Arial" charset="0"/>
              </a:rPr>
              <a:t>Research Administration for Scientists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eaLnBrk="0" fontAlgn="base" hangingPunct="0">
        <a:spcBef>
          <a:spcPct val="0"/>
        </a:spcBef>
        <a:spcAft>
          <a:spcPct val="0"/>
        </a:spcAft>
        <a:defRPr sz="4400">
          <a:solidFill>
            <a:schemeClr val="tx2"/>
          </a:solidFill>
          <a:latin typeface="Arial" charset="0"/>
        </a:defRPr>
      </a:lvl6pPr>
      <a:lvl7pPr marL="914400" algn="l" rtl="0" eaLnBrk="0" fontAlgn="base" hangingPunct="0">
        <a:spcBef>
          <a:spcPct val="0"/>
        </a:spcBef>
        <a:spcAft>
          <a:spcPct val="0"/>
        </a:spcAft>
        <a:defRPr sz="4400">
          <a:solidFill>
            <a:schemeClr val="tx2"/>
          </a:solidFill>
          <a:latin typeface="Arial" charset="0"/>
        </a:defRPr>
      </a:lvl7pPr>
      <a:lvl8pPr marL="1371600" algn="l" rtl="0" eaLnBrk="0" fontAlgn="base" hangingPunct="0">
        <a:spcBef>
          <a:spcPct val="0"/>
        </a:spcBef>
        <a:spcAft>
          <a:spcPct val="0"/>
        </a:spcAft>
        <a:defRPr sz="4400">
          <a:solidFill>
            <a:schemeClr val="tx2"/>
          </a:solidFill>
          <a:latin typeface="Arial" charset="0"/>
        </a:defRPr>
      </a:lvl8pPr>
      <a:lvl9pPr marL="1828800" algn="l"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75000"/>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accent1"/>
        </a:buClr>
        <a:buSzPct val="65000"/>
        <a:buFont typeface="ZapfDingbats" pitchFamily="8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65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65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65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65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6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grants.nih.gov/grants/guide/pa-files/PA-07-030.html"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grants.nih.gov/grants/guide/pa-files/PA-07-030.html"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http://grants.nih.gov/grants/guide/index.html" TargetMode="External"/><Relationship Id="rId3" Type="http://schemas.openxmlformats.org/officeDocument/2006/relationships/hyperlink" Target="http://www.nih.gov/" TargetMode="External"/><Relationship Id="rId7" Type="http://schemas.openxmlformats.org/officeDocument/2006/relationships/hyperlink" Target="http://era.nih.gov/ElectronicReceipt/"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grants.nih.gov/grants/guide/notice-files/NOT-OD-07-093.html" TargetMode="External"/><Relationship Id="rId5" Type="http://schemas.openxmlformats.org/officeDocument/2006/relationships/hyperlink" Target="http://grants.nih.gov/grants/guide/pa-files/PA-01-116.html" TargetMode="External"/><Relationship Id="rId4" Type="http://schemas.openxmlformats.org/officeDocument/2006/relationships/hyperlink" Target="http://www.nigms.nih.gov/" TargetMode="External"/><Relationship Id="rId9" Type="http://schemas.openxmlformats.org/officeDocument/2006/relationships/hyperlink" Target="http://grants.nih.gov/grants/forms.ht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nigms.nih.gov/About/overview"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http://www.nigms.nih.gov/Research/Application/ProgProjFundPolicies.htm"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grants.nih.gov/grants/funding/phs398/phs398.html"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hyperlink" Target="http://grants.nih.gov/grants/guide/notice-files/NOT-OD-05-004.htm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uscode.house.gov/uscode-cgi/fastweb.exe?getdoc+uscview+t09t12+37+408++(10)%20%252"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hyperlink" Target="http://www.acquisition.gov/far/current/html/Subpart%206_3.html" TargetMode="External"/><Relationship Id="rId5" Type="http://schemas.openxmlformats.org/officeDocument/2006/relationships/hyperlink" Target="http://www.acquisition.gov/far/current/html/Subpart%206_2.html" TargetMode="External"/><Relationship Id="rId4" Type="http://schemas.openxmlformats.org/officeDocument/2006/relationships/hyperlink" Target="http://uscode.house.gov/uscode-cgi/fastweb.exe?getdoc+uscview+t41t42+2+13++(41)%20%20AND%20((41)%20ADJ%20USC):CITE%20%20%20%20%20%20%20%20%20"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hyperlink" Target="https://www.acquisition.gov/far/current/html/Subpart%2015_4.html" TargetMode="External"/><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xfrm>
            <a:off x="-304800" y="4876800"/>
            <a:ext cx="9144000" cy="914400"/>
          </a:xfrm>
        </p:spPr>
        <p:txBody>
          <a:bodyPr/>
          <a:lstStyle/>
          <a:p>
            <a:pPr lvl="1" algn="ctr">
              <a:lnSpc>
                <a:spcPct val="75000"/>
              </a:lnSpc>
              <a:buFontTx/>
              <a:buNone/>
            </a:pPr>
            <a:r>
              <a:rPr lang="en-US" sz="2700" dirty="0" smtClean="0">
                <a:latin typeface="Comic Sans MS" pitchFamily="66" charset="0"/>
              </a:rPr>
              <a:t>Tim </a:t>
            </a:r>
            <a:r>
              <a:rPr lang="en-US" sz="2700" dirty="0" err="1" smtClean="0">
                <a:latin typeface="Comic Sans MS" pitchFamily="66" charset="0"/>
              </a:rPr>
              <a:t>Quigg</a:t>
            </a:r>
            <a:r>
              <a:rPr lang="en-US" sz="2700" dirty="0" smtClean="0">
                <a:latin typeface="Comic Sans MS" pitchFamily="66" charset="0"/>
              </a:rPr>
              <a:t>, Lecturer and Associate Chair for Administration, Finance and Entrepreneurship Computer Science Department, UNC-Chapel Hill</a:t>
            </a:r>
          </a:p>
        </p:txBody>
      </p:sp>
      <p:sp>
        <p:nvSpPr>
          <p:cNvPr id="2051" name="Text Box 3"/>
          <p:cNvSpPr txBox="1">
            <a:spLocks noChangeArrowheads="1"/>
          </p:cNvSpPr>
          <p:nvPr/>
        </p:nvSpPr>
        <p:spPr bwMode="auto">
          <a:xfrm>
            <a:off x="457200" y="2480608"/>
            <a:ext cx="8229600" cy="1754326"/>
          </a:xfrm>
          <a:prstGeom prst="rect">
            <a:avLst/>
          </a:prstGeom>
          <a:solidFill>
            <a:srgbClr val="C00000"/>
          </a:solidFill>
          <a:ln>
            <a:headEnd/>
            <a:tailEnd/>
          </a:ln>
          <a:effectLst>
            <a:glow rad="228600">
              <a:schemeClr val="accent4">
                <a:satMod val="175000"/>
                <a:alpha val="40000"/>
              </a:schemeClr>
            </a:glow>
          </a:effectLst>
        </p:spPr>
        <p:style>
          <a:lnRef idx="2">
            <a:schemeClr val="dk1"/>
          </a:lnRef>
          <a:fillRef idx="1">
            <a:schemeClr val="lt1"/>
          </a:fillRef>
          <a:effectRef idx="0">
            <a:schemeClr val="dk1"/>
          </a:effectRef>
          <a:fontRef idx="minor">
            <a:schemeClr val="dk1"/>
          </a:fontRef>
        </p:style>
        <p:txBody>
          <a:bodyPr>
            <a:spAutoFit/>
          </a:bodyPr>
          <a:lstStyle/>
          <a:p>
            <a:pPr algn="ctr">
              <a:defRPr/>
            </a:pPr>
            <a:r>
              <a:rPr lang="en-US" sz="3600" dirty="0" smtClean="0">
                <a:solidFill>
                  <a:srgbClr val="FFFFFF"/>
                </a:solidFill>
                <a:latin typeface="Comic Sans MS" pitchFamily="66" charset="0"/>
              </a:rPr>
              <a:t>Grants, </a:t>
            </a:r>
            <a:r>
              <a:rPr lang="en-US" sz="3600" dirty="0">
                <a:solidFill>
                  <a:srgbClr val="FFFFFF"/>
                </a:solidFill>
                <a:latin typeface="Comic Sans MS" pitchFamily="66" charset="0"/>
              </a:rPr>
              <a:t>Cooperative </a:t>
            </a:r>
            <a:r>
              <a:rPr lang="en-US" sz="3600" dirty="0" smtClean="0">
                <a:solidFill>
                  <a:srgbClr val="FFFFFF"/>
                </a:solidFill>
                <a:latin typeface="Comic Sans MS" pitchFamily="66" charset="0"/>
              </a:rPr>
              <a:t>Agreements, Seven Contract Types and the Federal Acquisition Regulation </a:t>
            </a:r>
            <a:r>
              <a:rPr lang="en-US" sz="3600" dirty="0" smtClean="0">
                <a:solidFill>
                  <a:srgbClr val="FFFFFF"/>
                </a:solidFill>
                <a:latin typeface="Comic Sans MS" pitchFamily="66" charset="0"/>
              </a:rPr>
              <a:t>(</a:t>
            </a:r>
            <a:r>
              <a:rPr lang="en-US" sz="3600" dirty="0" smtClean="0">
                <a:solidFill>
                  <a:srgbClr val="FFFFFF"/>
                </a:solidFill>
                <a:latin typeface="Comic Sans MS" pitchFamily="66" charset="0"/>
              </a:rPr>
              <a:t>FAR)</a:t>
            </a:r>
            <a:endParaRPr lang="en-US" sz="3600" dirty="0">
              <a:solidFill>
                <a:srgbClr val="FFFFFF"/>
              </a:solidFill>
              <a:latin typeface="Comic Sans MS" pitchFamily="66" charset="0"/>
            </a:endParaRPr>
          </a:p>
        </p:txBody>
      </p:sp>
      <p:sp>
        <p:nvSpPr>
          <p:cNvPr id="5126" name="Rectangle 4"/>
          <p:cNvSpPr>
            <a:spLocks noGrp="1" noChangeArrowheads="1"/>
          </p:cNvSpPr>
          <p:nvPr>
            <p:ph type="title"/>
          </p:nvPr>
        </p:nvSpPr>
        <p:spPr>
          <a:xfrm>
            <a:off x="0" y="228600"/>
            <a:ext cx="8991600" cy="1905000"/>
          </a:xfrm>
        </p:spPr>
        <p:txBody>
          <a:bodyPr/>
          <a:lstStyle/>
          <a:p>
            <a:pPr algn="ctr">
              <a:lnSpc>
                <a:spcPct val="120000"/>
              </a:lnSpc>
              <a:spcBef>
                <a:spcPct val="35000"/>
              </a:spcBef>
              <a:spcAft>
                <a:spcPct val="40000"/>
              </a:spcAft>
            </a:pPr>
            <a:r>
              <a:rPr lang="en-US" sz="3800" b="1" dirty="0" smtClean="0">
                <a:solidFill>
                  <a:schemeClr val="tx1"/>
                </a:solidFill>
                <a:latin typeface="Comic Sans MS" pitchFamily="66" charset="0"/>
              </a:rPr>
              <a:t>COMP 918: Research Administration for Scientists</a:t>
            </a:r>
            <a:endParaRPr lang="en-US" sz="3800" b="1" i="1" dirty="0" smtClean="0">
              <a:solidFill>
                <a:schemeClr val="tx1"/>
              </a:solidFill>
              <a:latin typeface="Comic Sans MS" pitchFamily="66" charset="0"/>
            </a:endParaRPr>
          </a:p>
        </p:txBody>
      </p:sp>
      <p:sp>
        <p:nvSpPr>
          <p:cNvPr id="5128" name="Text Box 7"/>
          <p:cNvSpPr txBox="1">
            <a:spLocks noChangeArrowheads="1"/>
          </p:cNvSpPr>
          <p:nvPr/>
        </p:nvSpPr>
        <p:spPr bwMode="auto">
          <a:xfrm>
            <a:off x="0" y="6550026"/>
            <a:ext cx="6019800" cy="307777"/>
          </a:xfrm>
          <a:prstGeom prst="rect">
            <a:avLst/>
          </a:prstGeom>
          <a:noFill/>
          <a:ln w="12700">
            <a:noFill/>
            <a:miter lim="800000"/>
            <a:headEnd/>
            <a:tailEnd/>
          </a:ln>
        </p:spPr>
        <p:txBody>
          <a:bodyPr>
            <a:spAutoFit/>
          </a:bodyPr>
          <a:lstStyle/>
          <a:p>
            <a:pPr>
              <a:spcBef>
                <a:spcPct val="50000"/>
              </a:spcBef>
            </a:pPr>
            <a:r>
              <a:rPr lang="en-US" sz="1400" b="1" dirty="0">
                <a:latin typeface="Comic Sans MS" pitchFamily="66" charset="0"/>
              </a:rPr>
              <a:t>© Copyright </a:t>
            </a:r>
            <a:r>
              <a:rPr lang="en-US" sz="1400" b="1" dirty="0" smtClean="0">
                <a:latin typeface="Comic Sans MS" pitchFamily="66" charset="0"/>
              </a:rPr>
              <a:t>2013  </a:t>
            </a:r>
            <a:r>
              <a:rPr lang="en-US" sz="1400" b="1" dirty="0">
                <a:latin typeface="Comic Sans MS" pitchFamily="66" charset="0"/>
              </a:rPr>
              <a:t>Timothy L. </a:t>
            </a:r>
            <a:r>
              <a:rPr lang="en-US" sz="1400" b="1" dirty="0" err="1">
                <a:latin typeface="Comic Sans MS" pitchFamily="66" charset="0"/>
              </a:rPr>
              <a:t>Quigg</a:t>
            </a:r>
            <a:r>
              <a:rPr lang="en-US" sz="1400" b="1" dirty="0">
                <a:latin typeface="Comic Sans MS" pitchFamily="66" charset="0"/>
              </a:rPr>
              <a:t>        All Rights Reserved</a:t>
            </a:r>
          </a:p>
        </p:txBody>
      </p:sp>
    </p:spTree>
    <p:extLst>
      <p:ext uri="{BB962C8B-B14F-4D97-AF65-F5344CB8AC3E}">
        <p14:creationId xmlns:p14="http://schemas.microsoft.com/office/powerpoint/2010/main" val="12637800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838200" y="533400"/>
            <a:ext cx="7284720" cy="2800767"/>
          </a:xfrm>
          <a:prstGeom prst="rect">
            <a:avLst/>
          </a:prstGeom>
          <a:noFill/>
          <a:ln w="9525">
            <a:noFill/>
            <a:miter lim="800000"/>
            <a:headEnd/>
            <a:tailEnd/>
          </a:ln>
        </p:spPr>
        <p:txBody>
          <a:bodyPr wrap="square">
            <a:spAutoFit/>
          </a:bodyPr>
          <a:lstStyle/>
          <a:p>
            <a:pPr>
              <a:spcBef>
                <a:spcPct val="50000"/>
              </a:spcBef>
            </a:pPr>
            <a:r>
              <a:rPr lang="en-US" sz="3200" b="1" u="sng" dirty="0" smtClean="0">
                <a:solidFill>
                  <a:srgbClr val="C00000"/>
                </a:solidFill>
                <a:latin typeface="Comic Sans MS" pitchFamily="66" charset="0"/>
              </a:rPr>
              <a:t>Contract</a:t>
            </a:r>
            <a:r>
              <a:rPr lang="en-US" sz="3200" b="1" dirty="0" smtClean="0">
                <a:solidFill>
                  <a:schemeClr val="tx2"/>
                </a:solidFill>
                <a:latin typeface="Comic Sans MS" pitchFamily="66" charset="0"/>
              </a:rPr>
              <a:t> </a:t>
            </a:r>
            <a:r>
              <a:rPr lang="en-US" sz="3200" b="1" dirty="0" smtClean="0">
                <a:latin typeface="Comic Sans MS" pitchFamily="66" charset="0"/>
              </a:rPr>
              <a:t>– </a:t>
            </a:r>
            <a:r>
              <a:rPr lang="en-US" sz="3200" dirty="0" smtClean="0">
                <a:latin typeface="Comic Sans MS" pitchFamily="66" charset="0"/>
              </a:rPr>
              <a:t>A mutually binding </a:t>
            </a:r>
            <a:r>
              <a:rPr lang="en-US" sz="3200" u="sng" dirty="0" smtClean="0">
                <a:latin typeface="Comic Sans MS" pitchFamily="66" charset="0"/>
              </a:rPr>
              <a:t>legal relationship</a:t>
            </a:r>
            <a:r>
              <a:rPr lang="en-US" sz="3200" dirty="0" smtClean="0">
                <a:latin typeface="Comic Sans MS" pitchFamily="66" charset="0"/>
              </a:rPr>
              <a:t> that obligates the seller to furnish supplies or services and the buyer to pay for them.</a:t>
            </a:r>
          </a:p>
          <a:p>
            <a:pPr>
              <a:spcBef>
                <a:spcPct val="50000"/>
              </a:spcBef>
            </a:pPr>
            <a:r>
              <a:rPr lang="en-US" sz="3200" dirty="0" smtClean="0">
                <a:latin typeface="Comic Sans MS" pitchFamily="66" charset="0"/>
              </a:rPr>
              <a:t>					FAR 2.101</a:t>
            </a:r>
            <a:endParaRPr lang="en-US" sz="3200" dirty="0">
              <a:latin typeface="Comic Sans MS" pitchFamily="66" charset="0"/>
            </a:endParaRPr>
          </a:p>
        </p:txBody>
      </p:sp>
      <p:sp>
        <p:nvSpPr>
          <p:cNvPr id="4" name="Text Box 2"/>
          <p:cNvSpPr txBox="1">
            <a:spLocks noChangeArrowheads="1"/>
          </p:cNvSpPr>
          <p:nvPr/>
        </p:nvSpPr>
        <p:spPr bwMode="auto">
          <a:xfrm>
            <a:off x="1143000" y="3886200"/>
            <a:ext cx="6934200" cy="1938992"/>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4000" dirty="0" smtClean="0">
                <a:solidFill>
                  <a:srgbClr val="FFFFFF"/>
                </a:solidFill>
                <a:latin typeface="Comic Sans MS" pitchFamily="66" charset="0"/>
              </a:rPr>
              <a:t>Let’s Examine Each Agreement Type in More Detail</a:t>
            </a:r>
            <a:endParaRPr lang="en-US" sz="4000" dirty="0">
              <a:solidFill>
                <a:srgbClr val="FFFFFF"/>
              </a:solidFill>
              <a:latin typeface="Comic Sans MS" pitchFamily="66" charset="0"/>
            </a:endParaRPr>
          </a:p>
        </p:txBody>
      </p:sp>
    </p:spTree>
    <p:extLst>
      <p:ext uri="{BB962C8B-B14F-4D97-AF65-F5344CB8AC3E}">
        <p14:creationId xmlns:p14="http://schemas.microsoft.com/office/powerpoint/2010/main" val="267758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0" y="1295400"/>
            <a:ext cx="9144000" cy="2862322"/>
          </a:xfrm>
          <a:prstGeom prst="rect">
            <a:avLst/>
          </a:prstGeom>
          <a:noFill/>
          <a:ln w="9525">
            <a:noFill/>
            <a:miter lim="800000"/>
            <a:headEnd/>
            <a:tailEnd/>
          </a:ln>
        </p:spPr>
        <p:txBody>
          <a:bodyPr>
            <a:spAutoFit/>
          </a:bodyPr>
          <a:lstStyle/>
          <a:p>
            <a:pPr lvl="1">
              <a:buClr>
                <a:schemeClr val="tx1"/>
              </a:buClr>
              <a:buFont typeface="Wingdings" pitchFamily="2" charset="2"/>
              <a:buChar char="§"/>
              <a:tabLst>
                <a:tab pos="738188" algn="l"/>
                <a:tab pos="1597025" algn="l"/>
              </a:tabLst>
            </a:pPr>
            <a:r>
              <a:rPr lang="en-US" sz="2400" dirty="0">
                <a:latin typeface="Comic Sans MS" pitchFamily="66" charset="0"/>
              </a:rPr>
              <a:t> </a:t>
            </a:r>
            <a:r>
              <a:rPr lang="en-US" sz="2400" dirty="0" smtClean="0">
                <a:latin typeface="Comic Sans MS" pitchFamily="66" charset="0"/>
              </a:rPr>
              <a:t> </a:t>
            </a:r>
            <a:r>
              <a:rPr lang="en-US" sz="2400" b="1" dirty="0" smtClean="0">
                <a:solidFill>
                  <a:srgbClr val="C00000"/>
                </a:solidFill>
                <a:latin typeface="Comic Sans MS" pitchFamily="66" charset="0"/>
              </a:rPr>
              <a:t>Financial </a:t>
            </a:r>
            <a:r>
              <a:rPr lang="en-US" sz="2400" b="1" dirty="0">
                <a:solidFill>
                  <a:srgbClr val="C00000"/>
                </a:solidFill>
                <a:latin typeface="Comic Sans MS" pitchFamily="66" charset="0"/>
              </a:rPr>
              <a:t>Assistance Award </a:t>
            </a:r>
            <a:endParaRPr lang="en-US" sz="2400" b="1" dirty="0" smtClean="0">
              <a:solidFill>
                <a:srgbClr val="C00000"/>
              </a:solidFill>
              <a:latin typeface="Comic Sans MS" pitchFamily="66" charset="0"/>
            </a:endParaRPr>
          </a:p>
          <a:p>
            <a:pPr lvl="1">
              <a:buClr>
                <a:schemeClr val="tx1"/>
              </a:buClr>
              <a:buFont typeface="Wingdings" pitchFamily="2" charset="2"/>
              <a:buChar char="§"/>
              <a:tabLst>
                <a:tab pos="738188" algn="l"/>
                <a:tab pos="1597025" algn="l"/>
              </a:tabLst>
            </a:pPr>
            <a:r>
              <a:rPr lang="en-US" sz="2400" b="1" dirty="0">
                <a:solidFill>
                  <a:srgbClr val="C00000"/>
                </a:solidFill>
                <a:latin typeface="Comic Sans MS" pitchFamily="66" charset="0"/>
              </a:rPr>
              <a:t> </a:t>
            </a:r>
            <a:r>
              <a:rPr lang="en-US" sz="2400" b="1" dirty="0" smtClean="0">
                <a:solidFill>
                  <a:srgbClr val="C00000"/>
                </a:solidFill>
                <a:latin typeface="Comic Sans MS" pitchFamily="66" charset="0"/>
              </a:rPr>
              <a:t>Broad </a:t>
            </a:r>
            <a:r>
              <a:rPr lang="en-US" sz="2400" b="1" dirty="0">
                <a:solidFill>
                  <a:srgbClr val="C00000"/>
                </a:solidFill>
                <a:latin typeface="Comic Sans MS" pitchFamily="66" charset="0"/>
              </a:rPr>
              <a:t>Agency Announcements </a:t>
            </a:r>
            <a:r>
              <a:rPr lang="en-US" sz="2400" dirty="0">
                <a:latin typeface="Comic Sans MS" pitchFamily="66" charset="0"/>
              </a:rPr>
              <a:t>(BAA) or Program 	Solicitation/Program </a:t>
            </a:r>
            <a:r>
              <a:rPr lang="en-US" sz="2400" dirty="0" smtClean="0">
                <a:latin typeface="Comic Sans MS" pitchFamily="66" charset="0"/>
              </a:rPr>
              <a:t>Announcement</a:t>
            </a:r>
          </a:p>
          <a:p>
            <a:pPr lvl="1">
              <a:buClr>
                <a:schemeClr val="tx1"/>
              </a:buClr>
              <a:buFont typeface="Wingdings" pitchFamily="2" charset="2"/>
              <a:buChar char="§"/>
              <a:tabLst>
                <a:tab pos="738188" algn="l"/>
                <a:tab pos="1597025" algn="l"/>
              </a:tabLst>
            </a:pPr>
            <a:endParaRPr lang="en-US" sz="2400" b="1" dirty="0">
              <a:solidFill>
                <a:srgbClr val="C00000"/>
              </a:solidFill>
              <a:latin typeface="Comic Sans MS" pitchFamily="66" charset="0"/>
            </a:endParaRPr>
          </a:p>
          <a:p>
            <a:pPr lvl="1">
              <a:buClr>
                <a:schemeClr val="tx1"/>
              </a:buClr>
              <a:tabLst>
                <a:tab pos="738188" algn="l"/>
                <a:tab pos="1597025" algn="l"/>
              </a:tabLst>
            </a:pPr>
            <a:r>
              <a:rPr lang="en-US" sz="2400" b="1" dirty="0" smtClean="0">
                <a:solidFill>
                  <a:srgbClr val="C00000"/>
                </a:solidFill>
                <a:latin typeface="Comic Sans MS" pitchFamily="66" charset="0"/>
              </a:rPr>
              <a:t>			</a:t>
            </a:r>
            <a:r>
              <a:rPr lang="en-US" sz="3600" dirty="0">
                <a:solidFill>
                  <a:srgbClr val="C00000"/>
                </a:solidFill>
                <a:latin typeface="Comic Sans MS" pitchFamily="66" charset="0"/>
              </a:rPr>
              <a:t>NIH (P01) sample follows!</a:t>
            </a:r>
          </a:p>
          <a:p>
            <a:pPr lvl="1">
              <a:buClr>
                <a:schemeClr val="tx1"/>
              </a:buClr>
              <a:tabLst>
                <a:tab pos="738188" algn="l"/>
                <a:tab pos="1597025" algn="l"/>
              </a:tabLst>
            </a:pPr>
            <a:endParaRPr lang="en-US" sz="2400" b="1" dirty="0">
              <a:solidFill>
                <a:srgbClr val="C00000"/>
              </a:solidFill>
              <a:latin typeface="Comic Sans MS" pitchFamily="66" charset="0"/>
            </a:endParaRPr>
          </a:p>
          <a:p>
            <a:pPr lvl="1">
              <a:buClr>
                <a:schemeClr val="tx1"/>
              </a:buClr>
              <a:tabLst>
                <a:tab pos="738188" algn="l"/>
                <a:tab pos="1597025" algn="l"/>
              </a:tabLst>
            </a:pPr>
            <a:endParaRPr lang="en-US" sz="2400" dirty="0">
              <a:latin typeface="Comic Sans MS" pitchFamily="66" charset="0"/>
            </a:endParaRPr>
          </a:p>
        </p:txBody>
      </p:sp>
      <p:sp>
        <p:nvSpPr>
          <p:cNvPr id="5" name="Text Box 2"/>
          <p:cNvSpPr txBox="1">
            <a:spLocks noChangeArrowheads="1"/>
          </p:cNvSpPr>
          <p:nvPr/>
        </p:nvSpPr>
        <p:spPr bwMode="auto">
          <a:xfrm>
            <a:off x="381000" y="304801"/>
            <a:ext cx="82296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smtClean="0">
                <a:solidFill>
                  <a:srgbClr val="FFFFFF"/>
                </a:solidFill>
                <a:latin typeface="Comic Sans MS" pitchFamily="66" charset="0"/>
              </a:rPr>
              <a:t>Grants – More Detail</a:t>
            </a:r>
            <a:endParaRPr lang="en-US" sz="3600" dirty="0">
              <a:solidFill>
                <a:srgbClr val="FFFFFF"/>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28600" y="343268"/>
            <a:ext cx="8610600" cy="6555641"/>
          </a:xfrm>
          <a:prstGeom prst="rect">
            <a:avLst/>
          </a:prstGeom>
          <a:noFill/>
          <a:ln w="12700">
            <a:noFill/>
            <a:miter lim="800000"/>
            <a:headEnd/>
            <a:tailEnd/>
          </a:ln>
        </p:spPr>
        <p:txBody>
          <a:bodyPr anchor="ctr">
            <a:spAutoFit/>
          </a:bodyPr>
          <a:lstStyle/>
          <a:p>
            <a:pPr>
              <a:tabLst>
                <a:tab pos="4572000" algn="l"/>
              </a:tabLst>
            </a:pPr>
            <a:r>
              <a:rPr lang="en-US" sz="1400">
                <a:latin typeface="Comic Sans MS" pitchFamily="66" charset="0"/>
                <a:hlinkClick r:id="rId3"/>
              </a:rPr>
              <a:t>Part I Overview Information</a:t>
            </a:r>
            <a:r>
              <a:rPr lang="en-US" sz="1400">
                <a:latin typeface="Comic Sans MS" pitchFamily="66" charset="0"/>
              </a:rPr>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Part II Full Text of Announcement</a:t>
            </a:r>
            <a:r>
              <a:rPr lang="en-US" sz="1400">
                <a:latin typeface="Comic Sans MS" pitchFamily="66" charset="0"/>
              </a:rPr>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I. Funding Opportunity Description</a:t>
            </a:r>
            <a:r>
              <a:rPr lang="en-US" sz="1400">
                <a:latin typeface="Comic Sans MS" pitchFamily="66" charset="0"/>
              </a:rPr>
              <a:t> </a:t>
            </a:r>
            <a:br>
              <a:rPr lang="en-US" sz="1400">
                <a:latin typeface="Comic Sans MS" pitchFamily="66" charset="0"/>
              </a:rPr>
            </a:br>
            <a:r>
              <a:rPr lang="en-US" sz="1400">
                <a:latin typeface="Comic Sans MS" pitchFamily="66" charset="0"/>
              </a:rPr>
              <a:t>  1. Research Objectives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II. Award Information</a:t>
            </a:r>
            <a:r>
              <a:rPr lang="en-US" sz="1400">
                <a:latin typeface="Comic Sans MS" pitchFamily="66" charset="0"/>
              </a:rPr>
              <a:t> </a:t>
            </a:r>
            <a:br>
              <a:rPr lang="en-US" sz="1400">
                <a:latin typeface="Comic Sans MS" pitchFamily="66" charset="0"/>
              </a:rPr>
            </a:br>
            <a:r>
              <a:rPr lang="en-US" sz="1400">
                <a:latin typeface="Comic Sans MS" pitchFamily="66" charset="0"/>
              </a:rPr>
              <a:t>  1. Mechanism(s) of Support </a:t>
            </a:r>
            <a:br>
              <a:rPr lang="en-US" sz="1400">
                <a:latin typeface="Comic Sans MS" pitchFamily="66" charset="0"/>
              </a:rPr>
            </a:br>
            <a:r>
              <a:rPr lang="en-US" sz="1400">
                <a:latin typeface="Comic Sans MS" pitchFamily="66" charset="0"/>
              </a:rPr>
              <a:t>  2. Funds Available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III. Eligibility Information</a:t>
            </a:r>
            <a:r>
              <a:rPr lang="en-US" sz="1400">
                <a:latin typeface="Comic Sans MS" pitchFamily="66" charset="0"/>
              </a:rPr>
              <a:t> </a:t>
            </a:r>
            <a:br>
              <a:rPr lang="en-US" sz="1400">
                <a:latin typeface="Comic Sans MS" pitchFamily="66" charset="0"/>
              </a:rPr>
            </a:br>
            <a:r>
              <a:rPr lang="en-US" sz="1400">
                <a:latin typeface="Comic Sans MS" pitchFamily="66" charset="0"/>
              </a:rPr>
              <a:t>  1. Eligible Applicants </a:t>
            </a:r>
            <a:br>
              <a:rPr lang="en-US" sz="1400">
                <a:latin typeface="Comic Sans MS" pitchFamily="66" charset="0"/>
              </a:rPr>
            </a:br>
            <a:r>
              <a:rPr lang="en-US" sz="1400">
                <a:latin typeface="Comic Sans MS" pitchFamily="66" charset="0"/>
              </a:rPr>
              <a:t>    A. Eligible Institutions </a:t>
            </a:r>
            <a:br>
              <a:rPr lang="en-US" sz="1400">
                <a:latin typeface="Comic Sans MS" pitchFamily="66" charset="0"/>
              </a:rPr>
            </a:br>
            <a:r>
              <a:rPr lang="en-US" sz="1400">
                <a:latin typeface="Comic Sans MS" pitchFamily="66" charset="0"/>
              </a:rPr>
              <a:t>    B. Eligible Individuals </a:t>
            </a:r>
            <a:br>
              <a:rPr lang="en-US" sz="1400">
                <a:latin typeface="Comic Sans MS" pitchFamily="66" charset="0"/>
              </a:rPr>
            </a:br>
            <a:r>
              <a:rPr lang="en-US" sz="1400">
                <a:latin typeface="Comic Sans MS" pitchFamily="66" charset="0"/>
              </a:rPr>
              <a:t>  2.Cost Sharing or Matching</a:t>
            </a:r>
            <a:br>
              <a:rPr lang="en-US" sz="1400">
                <a:latin typeface="Comic Sans MS" pitchFamily="66" charset="0"/>
              </a:rPr>
            </a:br>
            <a:r>
              <a:rPr lang="en-US" sz="1400">
                <a:latin typeface="Comic Sans MS" pitchFamily="66" charset="0"/>
              </a:rPr>
              <a:t>  3. Other - Special Eligibility Criteria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IV. Application and Submission Information</a:t>
            </a:r>
            <a:r>
              <a:rPr lang="en-US" sz="1400">
                <a:latin typeface="Comic Sans MS" pitchFamily="66" charset="0"/>
              </a:rPr>
              <a:t> </a:t>
            </a:r>
            <a:br>
              <a:rPr lang="en-US" sz="1400">
                <a:latin typeface="Comic Sans MS" pitchFamily="66" charset="0"/>
              </a:rPr>
            </a:br>
            <a:r>
              <a:rPr lang="en-US" sz="1400">
                <a:latin typeface="Comic Sans MS" pitchFamily="66" charset="0"/>
              </a:rPr>
              <a:t>  1. Address to Request Application Information </a:t>
            </a:r>
            <a:br>
              <a:rPr lang="en-US" sz="1400">
                <a:latin typeface="Comic Sans MS" pitchFamily="66" charset="0"/>
              </a:rPr>
            </a:br>
            <a:r>
              <a:rPr lang="en-US" sz="1400">
                <a:latin typeface="Comic Sans MS" pitchFamily="66" charset="0"/>
              </a:rPr>
              <a:t>  2. Content and Form of Application Submission </a:t>
            </a:r>
            <a:br>
              <a:rPr lang="en-US" sz="1400">
                <a:latin typeface="Comic Sans MS" pitchFamily="66" charset="0"/>
              </a:rPr>
            </a:br>
            <a:r>
              <a:rPr lang="en-US" sz="1400">
                <a:latin typeface="Comic Sans MS" pitchFamily="66" charset="0"/>
              </a:rPr>
              <a:t>  3. Submission Dates and Times</a:t>
            </a:r>
            <a:br>
              <a:rPr lang="en-US" sz="1400">
                <a:latin typeface="Comic Sans MS" pitchFamily="66" charset="0"/>
              </a:rPr>
            </a:br>
            <a:r>
              <a:rPr lang="en-US" sz="1400">
                <a:latin typeface="Comic Sans MS" pitchFamily="66" charset="0"/>
              </a:rPr>
              <a:t>    A. Submission, Review, and Anticipated Start Dates </a:t>
            </a:r>
            <a:br>
              <a:rPr lang="en-US" sz="1400">
                <a:latin typeface="Comic Sans MS" pitchFamily="66" charset="0"/>
              </a:rPr>
            </a:br>
            <a:r>
              <a:rPr lang="en-US" sz="1400">
                <a:latin typeface="Comic Sans MS" pitchFamily="66" charset="0"/>
              </a:rPr>
              <a:t>      1. Letter of Intent </a:t>
            </a:r>
            <a:br>
              <a:rPr lang="en-US" sz="1400">
                <a:latin typeface="Comic Sans MS" pitchFamily="66" charset="0"/>
              </a:rPr>
            </a:br>
            <a:r>
              <a:rPr lang="en-US" sz="1400">
                <a:latin typeface="Comic Sans MS" pitchFamily="66" charset="0"/>
              </a:rPr>
              <a:t>    B. Sending an Application to the NIH </a:t>
            </a:r>
            <a:br>
              <a:rPr lang="en-US" sz="1400">
                <a:latin typeface="Comic Sans MS" pitchFamily="66" charset="0"/>
              </a:rPr>
            </a:br>
            <a:r>
              <a:rPr lang="en-US" sz="1400">
                <a:latin typeface="Comic Sans MS" pitchFamily="66" charset="0"/>
              </a:rPr>
              <a:t>    C. Application Processing </a:t>
            </a:r>
            <a:br>
              <a:rPr lang="en-US" sz="1400">
                <a:latin typeface="Comic Sans MS" pitchFamily="66" charset="0"/>
              </a:rPr>
            </a:br>
            <a:r>
              <a:rPr lang="en-US" sz="1400">
                <a:latin typeface="Comic Sans MS" pitchFamily="66" charset="0"/>
              </a:rPr>
              <a:t>  4. Intergovernmental Review </a:t>
            </a:r>
            <a:br>
              <a:rPr lang="en-US" sz="1400">
                <a:latin typeface="Comic Sans MS" pitchFamily="66" charset="0"/>
              </a:rPr>
            </a:br>
            <a:r>
              <a:rPr lang="en-US" sz="1400">
                <a:latin typeface="Comic Sans MS" pitchFamily="66" charset="0"/>
              </a:rPr>
              <a:t>  5. Funding Restrictions</a:t>
            </a:r>
            <a:br>
              <a:rPr lang="en-US" sz="1400">
                <a:latin typeface="Comic Sans MS" pitchFamily="66" charset="0"/>
              </a:rPr>
            </a:br>
            <a:r>
              <a:rPr lang="en-US" sz="1400">
                <a:latin typeface="Comic Sans MS" pitchFamily="66" charset="0"/>
              </a:rPr>
              <a:t>  6. Other Submission Requirements </a:t>
            </a:r>
            <a:br>
              <a:rPr lang="en-US" sz="1400">
                <a:latin typeface="Comic Sans MS" pitchFamily="66" charset="0"/>
              </a:rPr>
            </a:br>
            <a:endParaRPr lang="en-US" sz="140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28600" y="609600"/>
            <a:ext cx="8686800" cy="3754874"/>
          </a:xfrm>
          <a:prstGeom prst="rect">
            <a:avLst/>
          </a:prstGeom>
          <a:noFill/>
          <a:ln w="12700">
            <a:noFill/>
            <a:miter lim="800000"/>
            <a:headEnd/>
            <a:tailEnd/>
          </a:ln>
        </p:spPr>
        <p:txBody>
          <a:bodyPr>
            <a:spAutoFit/>
          </a:bodyPr>
          <a:lstStyle/>
          <a:p>
            <a:r>
              <a:rPr lang="en-US" sz="1400">
                <a:latin typeface="Comic Sans MS" pitchFamily="66" charset="0"/>
                <a:hlinkClick r:id="rId3"/>
              </a:rPr>
              <a:t>Section V. Application Review Information</a:t>
            </a:r>
            <a:r>
              <a:rPr lang="en-US" sz="1400">
                <a:latin typeface="Comic Sans MS" pitchFamily="66" charset="0"/>
              </a:rPr>
              <a:t> </a:t>
            </a:r>
            <a:br>
              <a:rPr lang="en-US" sz="1400">
                <a:latin typeface="Comic Sans MS" pitchFamily="66" charset="0"/>
              </a:rPr>
            </a:br>
            <a:r>
              <a:rPr lang="en-US" sz="1400">
                <a:latin typeface="Comic Sans MS" pitchFamily="66" charset="0"/>
              </a:rPr>
              <a:t>  1. Criteria </a:t>
            </a:r>
            <a:br>
              <a:rPr lang="en-US" sz="1400">
                <a:latin typeface="Comic Sans MS" pitchFamily="66" charset="0"/>
              </a:rPr>
            </a:br>
            <a:r>
              <a:rPr lang="en-US" sz="1400">
                <a:latin typeface="Comic Sans MS" pitchFamily="66" charset="0"/>
              </a:rPr>
              <a:t>  2. Review and Selection Process</a:t>
            </a:r>
            <a:br>
              <a:rPr lang="en-US" sz="1400">
                <a:latin typeface="Comic Sans MS" pitchFamily="66" charset="0"/>
              </a:rPr>
            </a:br>
            <a:r>
              <a:rPr lang="en-US" sz="1400">
                <a:latin typeface="Comic Sans MS" pitchFamily="66" charset="0"/>
              </a:rPr>
              <a:t>    A. Additional Review Criteria </a:t>
            </a:r>
            <a:br>
              <a:rPr lang="en-US" sz="1400">
                <a:latin typeface="Comic Sans MS" pitchFamily="66" charset="0"/>
              </a:rPr>
            </a:br>
            <a:r>
              <a:rPr lang="en-US" sz="1400">
                <a:latin typeface="Comic Sans MS" pitchFamily="66" charset="0"/>
              </a:rPr>
              <a:t>    B. Additional Review Considerations </a:t>
            </a:r>
            <a:br>
              <a:rPr lang="en-US" sz="1400">
                <a:latin typeface="Comic Sans MS" pitchFamily="66" charset="0"/>
              </a:rPr>
            </a:br>
            <a:r>
              <a:rPr lang="en-US" sz="1400">
                <a:latin typeface="Comic Sans MS" pitchFamily="66" charset="0"/>
              </a:rPr>
              <a:t>    C. Sharing Research Data </a:t>
            </a:r>
            <a:br>
              <a:rPr lang="en-US" sz="1400">
                <a:latin typeface="Comic Sans MS" pitchFamily="66" charset="0"/>
              </a:rPr>
            </a:br>
            <a:r>
              <a:rPr lang="en-US" sz="1400">
                <a:latin typeface="Comic Sans MS" pitchFamily="66" charset="0"/>
              </a:rPr>
              <a:t>    D. Sharing Research Resources </a:t>
            </a:r>
            <a:br>
              <a:rPr lang="en-US" sz="1400">
                <a:latin typeface="Comic Sans MS" pitchFamily="66" charset="0"/>
              </a:rPr>
            </a:br>
            <a:r>
              <a:rPr lang="en-US" sz="1400">
                <a:latin typeface="Comic Sans MS" pitchFamily="66" charset="0"/>
              </a:rPr>
              <a:t>  3. Anticipated Announcement and Award Dates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VI. Award Administration Information</a:t>
            </a:r>
            <a:r>
              <a:rPr lang="en-US" sz="1400">
                <a:latin typeface="Comic Sans MS" pitchFamily="66" charset="0"/>
              </a:rPr>
              <a:t> </a:t>
            </a:r>
            <a:br>
              <a:rPr lang="en-US" sz="1400">
                <a:latin typeface="Comic Sans MS" pitchFamily="66" charset="0"/>
              </a:rPr>
            </a:br>
            <a:r>
              <a:rPr lang="en-US" sz="1400">
                <a:latin typeface="Comic Sans MS" pitchFamily="66" charset="0"/>
              </a:rPr>
              <a:t>  1. Award Notices </a:t>
            </a:r>
            <a:br>
              <a:rPr lang="en-US" sz="1400">
                <a:latin typeface="Comic Sans MS" pitchFamily="66" charset="0"/>
              </a:rPr>
            </a:br>
            <a:r>
              <a:rPr lang="en-US" sz="1400">
                <a:latin typeface="Comic Sans MS" pitchFamily="66" charset="0"/>
              </a:rPr>
              <a:t>  2. Administrative and National Policy Requirements </a:t>
            </a:r>
            <a:br>
              <a:rPr lang="en-US" sz="1400">
                <a:latin typeface="Comic Sans MS" pitchFamily="66" charset="0"/>
              </a:rPr>
            </a:br>
            <a:r>
              <a:rPr lang="en-US" sz="1400">
                <a:latin typeface="Comic Sans MS" pitchFamily="66" charset="0"/>
              </a:rPr>
              <a:t>  3. Reporting </a:t>
            </a:r>
            <a:br>
              <a:rPr lang="en-US" sz="1400">
                <a:latin typeface="Comic Sans MS" pitchFamily="66" charset="0"/>
              </a:rPr>
            </a:br>
            <a:r>
              <a:rPr lang="en-US" sz="1400">
                <a:latin typeface="Comic Sans MS" pitchFamily="66" charset="0"/>
              </a:rPr>
              <a:t/>
            </a:r>
            <a:br>
              <a:rPr lang="en-US" sz="1400">
                <a:latin typeface="Comic Sans MS" pitchFamily="66" charset="0"/>
              </a:rPr>
            </a:br>
            <a:r>
              <a:rPr lang="en-US" sz="1400">
                <a:latin typeface="Comic Sans MS" pitchFamily="66" charset="0"/>
                <a:hlinkClick r:id="rId3"/>
              </a:rPr>
              <a:t>Section VII. Agency Contact(s)</a:t>
            </a:r>
            <a:r>
              <a:rPr lang="en-US" sz="1400">
                <a:latin typeface="Comic Sans MS" pitchFamily="66" charset="0"/>
              </a:rPr>
              <a:t> </a:t>
            </a:r>
            <a:br>
              <a:rPr lang="en-US" sz="1400">
                <a:latin typeface="Comic Sans MS" pitchFamily="66" charset="0"/>
              </a:rPr>
            </a:br>
            <a:r>
              <a:rPr lang="en-US" sz="1400">
                <a:latin typeface="Comic Sans MS" pitchFamily="66" charset="0"/>
              </a:rPr>
              <a:t>  1. Scientific/Research Contact(s) </a:t>
            </a:r>
            <a:br>
              <a:rPr lang="en-US" sz="1400">
                <a:latin typeface="Comic Sans MS" pitchFamily="66" charset="0"/>
              </a:rPr>
            </a:br>
            <a:r>
              <a:rPr lang="en-US" sz="1400">
                <a:latin typeface="Comic Sans MS" pitchFamily="66" charset="0"/>
              </a:rPr>
              <a:t>  2. Peer Review Contact(s)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7"/>
          <p:cNvSpPr>
            <a:spLocks noChangeArrowheads="1"/>
          </p:cNvSpPr>
          <p:nvPr/>
        </p:nvSpPr>
        <p:spPr bwMode="auto">
          <a:xfrm>
            <a:off x="219075" y="4800600"/>
            <a:ext cx="1600200" cy="228600"/>
          </a:xfrm>
          <a:prstGeom prst="rect">
            <a:avLst/>
          </a:prstGeom>
          <a:noFill/>
          <a:ln w="12700">
            <a:noFill/>
            <a:miter lim="800000"/>
            <a:headEnd/>
            <a:tailEnd/>
          </a:ln>
        </p:spPr>
        <p:txBody>
          <a:bodyPr wrap="none" anchor="ctr"/>
          <a:lstStyle/>
          <a:p>
            <a:endParaRPr lang="en-US">
              <a:latin typeface="Comic Sans MS" pitchFamily="66" charset="0"/>
            </a:endParaRPr>
          </a:p>
        </p:txBody>
      </p:sp>
      <p:sp>
        <p:nvSpPr>
          <p:cNvPr id="7171" name="Rectangle 6"/>
          <p:cNvSpPr>
            <a:spLocks noChangeArrowheads="1"/>
          </p:cNvSpPr>
          <p:nvPr/>
        </p:nvSpPr>
        <p:spPr bwMode="auto">
          <a:xfrm>
            <a:off x="1752600" y="4572000"/>
            <a:ext cx="6858000" cy="228600"/>
          </a:xfrm>
          <a:prstGeom prst="rect">
            <a:avLst/>
          </a:prstGeom>
          <a:noFill/>
          <a:ln w="12700">
            <a:noFill/>
            <a:miter lim="800000"/>
            <a:headEnd/>
            <a:tailEnd/>
          </a:ln>
        </p:spPr>
        <p:txBody>
          <a:bodyPr wrap="none" anchor="ctr"/>
          <a:lstStyle/>
          <a:p>
            <a:endParaRPr lang="en-US">
              <a:latin typeface="Comic Sans MS" pitchFamily="66" charset="0"/>
            </a:endParaRPr>
          </a:p>
        </p:txBody>
      </p:sp>
      <p:sp>
        <p:nvSpPr>
          <p:cNvPr id="6148" name="Rectangle 4"/>
          <p:cNvSpPr>
            <a:spLocks noChangeArrowheads="1"/>
          </p:cNvSpPr>
          <p:nvPr/>
        </p:nvSpPr>
        <p:spPr bwMode="auto">
          <a:xfrm>
            <a:off x="28575" y="85284"/>
            <a:ext cx="8991600" cy="6755696"/>
          </a:xfrm>
          <a:prstGeom prst="rect">
            <a:avLst/>
          </a:prstGeom>
          <a:noFill/>
          <a:ln w="12700">
            <a:noFill/>
            <a:miter lim="800000"/>
            <a:headEnd/>
            <a:tailEnd/>
          </a:ln>
        </p:spPr>
        <p:txBody>
          <a:bodyPr anchor="ctr">
            <a:spAutoFit/>
          </a:bodyPr>
          <a:lstStyle/>
          <a:p>
            <a:pPr>
              <a:defRPr/>
            </a:pPr>
            <a:r>
              <a:rPr lang="en-US" sz="1500" b="1" dirty="0">
                <a:latin typeface="Comic Sans MS" pitchFamily="66" charset="0"/>
              </a:rPr>
              <a:t>Part I Overview Information</a:t>
            </a:r>
          </a:p>
          <a:p>
            <a:pPr>
              <a:defRPr/>
            </a:pPr>
            <a:endParaRPr lang="en-US" sz="900" b="1" dirty="0">
              <a:latin typeface="Comic Sans MS" pitchFamily="66" charset="0"/>
            </a:endParaRPr>
          </a:p>
          <a:p>
            <a:pPr>
              <a:defRPr/>
            </a:pPr>
            <a:endParaRPr lang="en-US" dirty="0">
              <a:latin typeface="Comic Sans MS" pitchFamily="66" charset="0"/>
            </a:endParaRPr>
          </a:p>
          <a:p>
            <a:pPr>
              <a:defRPr/>
            </a:pPr>
            <a:r>
              <a:rPr lang="en-US" sz="1400" dirty="0">
                <a:latin typeface="Comic Sans MS" pitchFamily="66" charset="0"/>
              </a:rPr>
              <a:t>Department of Health and Human Services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Participating Organizations </a:t>
            </a:r>
            <a:br>
              <a:rPr lang="en-US" sz="1400" dirty="0">
                <a:latin typeface="Comic Sans MS" pitchFamily="66" charset="0"/>
              </a:rPr>
            </a:br>
            <a:r>
              <a:rPr lang="en-US" sz="1400" dirty="0">
                <a:latin typeface="Comic Sans MS" pitchFamily="66" charset="0"/>
              </a:rPr>
              <a:t>National Institutes of Health (NIH), ( </a:t>
            </a:r>
            <a:r>
              <a:rPr lang="en-US" sz="1400" dirty="0">
                <a:solidFill>
                  <a:schemeClr val="accent6">
                    <a:lumMod val="50000"/>
                  </a:schemeClr>
                </a:solidFill>
                <a:latin typeface="Comic Sans MS" pitchFamily="66" charset="0"/>
                <a:hlinkClick r:id="rId3"/>
              </a:rPr>
              <a:t>http://www.nih.gov</a:t>
            </a:r>
            <a:r>
              <a:rPr lang="en-US" sz="1400" dirty="0">
                <a:latin typeface="Comic Sans MS" pitchFamily="66" charset="0"/>
                <a:hlinkClick r:id="rId3"/>
              </a:rPr>
              <a:t>/</a:t>
            </a:r>
            <a:r>
              <a:rPr lang="en-US" sz="1400" dirty="0">
                <a:latin typeface="Comic Sans MS" pitchFamily="66" charset="0"/>
              </a:rPr>
              <a:t>)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Components of Participating Organizations </a:t>
            </a:r>
            <a:br>
              <a:rPr lang="en-US" sz="1400" dirty="0">
                <a:latin typeface="Comic Sans MS" pitchFamily="66" charset="0"/>
              </a:rPr>
            </a:br>
            <a:r>
              <a:rPr lang="en-US" sz="1400" dirty="0">
                <a:latin typeface="Comic Sans MS" pitchFamily="66" charset="0"/>
              </a:rPr>
              <a:t>National Institute of General Medical Sciences (NIGMS), ( </a:t>
            </a:r>
            <a:r>
              <a:rPr lang="en-US" sz="1400" dirty="0">
                <a:latin typeface="Comic Sans MS" pitchFamily="66" charset="0"/>
                <a:hlinkClick r:id="rId4"/>
              </a:rPr>
              <a:t>http://www.nigms.nih.gov/</a:t>
            </a:r>
            <a:r>
              <a:rPr lang="en-US" sz="1400" dirty="0">
                <a:latin typeface="Comic Sans MS" pitchFamily="66" charset="0"/>
              </a:rPr>
              <a:t>)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Title: Support of NIGMS Program Project Grants (P01)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Announcement Type </a:t>
            </a:r>
            <a:br>
              <a:rPr lang="en-US" sz="1400" dirty="0">
                <a:latin typeface="Comic Sans MS" pitchFamily="66" charset="0"/>
              </a:rPr>
            </a:br>
            <a:r>
              <a:rPr lang="en-US" sz="1400" dirty="0">
                <a:latin typeface="Comic Sans MS" pitchFamily="66" charset="0"/>
              </a:rPr>
              <a:t>This is a reissue of </a:t>
            </a:r>
            <a:r>
              <a:rPr lang="en-US" sz="1400" dirty="0">
                <a:latin typeface="Comic Sans MS" pitchFamily="66" charset="0"/>
                <a:hlinkClick r:id="rId5"/>
              </a:rPr>
              <a:t>PA-01-116</a:t>
            </a:r>
            <a:r>
              <a:rPr lang="en-US" sz="1400" dirty="0">
                <a:latin typeface="Comic Sans MS" pitchFamily="66" charset="0"/>
              </a:rPr>
              <a:t>, which was previously released July 9, 2001.   </a:t>
            </a:r>
          </a:p>
          <a:p>
            <a:pPr>
              <a:defRPr/>
            </a:pPr>
            <a:endParaRPr lang="en-US" sz="1400" dirty="0">
              <a:latin typeface="Comic Sans MS" pitchFamily="66" charset="0"/>
            </a:endParaRPr>
          </a:p>
          <a:p>
            <a:pPr>
              <a:defRPr/>
            </a:pPr>
            <a:r>
              <a:rPr lang="en-US" sz="1400" b="1" dirty="0">
                <a:latin typeface="Comic Sans MS" pitchFamily="66" charset="0"/>
              </a:rPr>
              <a:t>Update:</a:t>
            </a:r>
            <a:r>
              <a:rPr lang="en-US" sz="1400" dirty="0">
                <a:latin typeface="Comic Sans MS" pitchFamily="66" charset="0"/>
              </a:rPr>
              <a:t> The following update relating to this announcement has been issued:</a:t>
            </a:r>
          </a:p>
          <a:p>
            <a:pPr>
              <a:defRPr/>
            </a:pPr>
            <a:endParaRPr lang="en-US" sz="1400" dirty="0">
              <a:latin typeface="Comic Sans MS" pitchFamily="66" charset="0"/>
            </a:endParaRPr>
          </a:p>
          <a:p>
            <a:pPr>
              <a:defRPr/>
            </a:pPr>
            <a:r>
              <a:rPr lang="en-US" sz="1400" dirty="0">
                <a:latin typeface="Comic Sans MS" pitchFamily="66" charset="0"/>
              </a:rPr>
              <a:t>	</a:t>
            </a:r>
            <a:r>
              <a:rPr lang="en-US" sz="1400" dirty="0">
                <a:latin typeface="Comic Sans MS" pitchFamily="66" charset="0"/>
                <a:hlinkClick r:id="rId6"/>
              </a:rPr>
              <a:t>September 17, 2007</a:t>
            </a:r>
            <a:r>
              <a:rPr lang="en-US" sz="1400" dirty="0">
                <a:latin typeface="Comic Sans MS" pitchFamily="66" charset="0"/>
              </a:rPr>
              <a:t> - Expiration Date adjusted to accommodate recent changes to standing submission deadlines, per NOT-OD-07-093. </a:t>
            </a:r>
          </a:p>
          <a:p>
            <a:pPr>
              <a:defRPr/>
            </a:pPr>
            <a:endParaRPr lang="en-US" sz="1400" dirty="0">
              <a:latin typeface="Comic Sans MS" pitchFamily="66" charset="0"/>
            </a:endParaRPr>
          </a:p>
          <a:p>
            <a:pPr>
              <a:defRPr/>
            </a:pPr>
            <a:r>
              <a:rPr lang="en-US" sz="1400" b="1" dirty="0">
                <a:latin typeface="Comic Sans MS" pitchFamily="66" charset="0"/>
              </a:rPr>
              <a:t>Looking Ahead:</a:t>
            </a:r>
            <a:r>
              <a:rPr lang="en-US" sz="1400" dirty="0">
                <a:latin typeface="Comic Sans MS" pitchFamily="66" charset="0"/>
              </a:rPr>
              <a:t> As part of the Department of Health and Human Services' implementation of e-Government, during FY 2006 the NIH will gradually transition each research grant mechanism to electronic submission through Grants.gov and the use of the SF 424 Research and Related (R&amp;R) forms. Therefore, once the transition is made for a specific grant mechanism, investigators and institutions will be required to submit applications electronically using Grants.gov.. For more information and an initial timeline, see </a:t>
            </a:r>
            <a:r>
              <a:rPr lang="en-US" sz="1400" dirty="0">
                <a:latin typeface="Comic Sans MS" pitchFamily="66" charset="0"/>
                <a:hlinkClick r:id="rId7"/>
              </a:rPr>
              <a:t>http://era.nih.gov/ElectronicReceipt/</a:t>
            </a:r>
            <a:r>
              <a:rPr lang="en-US" sz="1400" dirty="0">
                <a:latin typeface="Comic Sans MS" pitchFamily="66" charset="0"/>
              </a:rPr>
              <a:t>. NIH will announce each grant mechanism change in the NIH Guide to Grants and Contracts (</a:t>
            </a:r>
            <a:r>
              <a:rPr lang="en-US" sz="1400" dirty="0">
                <a:latin typeface="Comic Sans MS" pitchFamily="66" charset="0"/>
                <a:hlinkClick r:id="rId8"/>
              </a:rPr>
              <a:t>http://grants.nih.gov/grants/guide/index.html</a:t>
            </a:r>
            <a:r>
              <a:rPr lang="en-US" sz="1400" dirty="0">
                <a:latin typeface="Comic Sans MS" pitchFamily="66" charset="0"/>
              </a:rPr>
              <a:t>). Specific funding opportunity announcements will also clearly indicate if Grants.gov submission and the use of the SF424 (R&amp;R) is required. Investigators should consult the NIH Forms and Applications Web site (</a:t>
            </a:r>
            <a:r>
              <a:rPr lang="en-US" sz="1400" dirty="0">
                <a:latin typeface="Comic Sans MS" pitchFamily="66" charset="0"/>
                <a:hlinkClick r:id="rId9"/>
              </a:rPr>
              <a:t>http://grants.nih.gov/grants/forms.htm</a:t>
            </a:r>
            <a:r>
              <a:rPr lang="en-US" sz="1400" dirty="0">
                <a:latin typeface="Comic Sans MS" pitchFamily="66" charset="0"/>
              </a:rPr>
              <a:t>) for the most current information when preparing a grant application.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52400" y="3733800"/>
            <a:ext cx="76200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8195" name="Rectangle 3"/>
          <p:cNvSpPr>
            <a:spLocks noChangeArrowheads="1"/>
          </p:cNvSpPr>
          <p:nvPr/>
        </p:nvSpPr>
        <p:spPr bwMode="auto">
          <a:xfrm>
            <a:off x="152400" y="3429000"/>
            <a:ext cx="8458200" cy="3048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8196" name="Rectangle 4"/>
          <p:cNvSpPr>
            <a:spLocks noChangeArrowheads="1"/>
          </p:cNvSpPr>
          <p:nvPr/>
        </p:nvSpPr>
        <p:spPr bwMode="auto">
          <a:xfrm>
            <a:off x="152400" y="1752600"/>
            <a:ext cx="35052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8197" name="Rectangle 5"/>
          <p:cNvSpPr>
            <a:spLocks noChangeArrowheads="1"/>
          </p:cNvSpPr>
          <p:nvPr/>
        </p:nvSpPr>
        <p:spPr bwMode="auto">
          <a:xfrm>
            <a:off x="152400" y="1524000"/>
            <a:ext cx="86106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8198" name="Rectangle 6"/>
          <p:cNvSpPr>
            <a:spLocks noChangeArrowheads="1"/>
          </p:cNvSpPr>
          <p:nvPr/>
        </p:nvSpPr>
        <p:spPr bwMode="auto">
          <a:xfrm>
            <a:off x="2971800" y="1371600"/>
            <a:ext cx="51054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8199" name="Rectangle 7"/>
          <p:cNvSpPr>
            <a:spLocks noChangeArrowheads="1"/>
          </p:cNvSpPr>
          <p:nvPr/>
        </p:nvSpPr>
        <p:spPr bwMode="auto">
          <a:xfrm rot="10800000" flipV="1">
            <a:off x="76201" y="415925"/>
            <a:ext cx="8916988" cy="5908675"/>
          </a:xfrm>
          <a:prstGeom prst="rect">
            <a:avLst/>
          </a:prstGeom>
          <a:noFill/>
          <a:ln w="12700">
            <a:noFill/>
            <a:miter lim="800000"/>
            <a:headEnd/>
            <a:tailEnd/>
          </a:ln>
        </p:spPr>
        <p:txBody>
          <a:bodyPr anchor="ctr">
            <a:spAutoFit/>
          </a:bodyPr>
          <a:lstStyle/>
          <a:p>
            <a:r>
              <a:rPr lang="en-US" sz="1400" b="1" dirty="0">
                <a:latin typeface="Comic Sans MS" pitchFamily="66" charset="0"/>
              </a:rPr>
              <a:t>Research Objectives </a:t>
            </a:r>
            <a:br>
              <a:rPr lang="en-US" sz="1400" b="1" dirty="0">
                <a:latin typeface="Comic Sans MS" pitchFamily="66" charset="0"/>
              </a:rPr>
            </a:br>
            <a:endParaRPr lang="en-US" sz="1400" b="1" dirty="0">
              <a:latin typeface="Comic Sans MS" pitchFamily="66" charset="0"/>
            </a:endParaRPr>
          </a:p>
          <a:p>
            <a:r>
              <a:rPr lang="en-US" sz="1400" dirty="0">
                <a:latin typeface="Comic Sans MS" pitchFamily="66" charset="0"/>
              </a:rPr>
              <a:t>The program project mechanism is designed to support research in which the funding of several interdependent projects offers significant scientific advantages over support of these same projects as individual regular research grants.  NIGMS supports research in the broad areas of Cell Biology and Biophysics; Genetics and Developmental Biology; Pharmacology, Physiology, and Biological Chemistry; and Bioinformatics and Computational Biology.  Program project grants are investigator-initiated, but are restricted to areas of special interest to the individual divisions within NIGMS (see </a:t>
            </a:r>
            <a:r>
              <a:rPr lang="en-US" sz="1400" dirty="0">
                <a:latin typeface="Comic Sans MS" pitchFamily="66" charset="0"/>
                <a:hlinkClick r:id="rId3"/>
              </a:rPr>
              <a:t>http://www.nigms.nih.gov/About/overview</a:t>
            </a:r>
            <a:r>
              <a:rPr lang="en-US" sz="1400" dirty="0">
                <a:latin typeface="Comic Sans MS" pitchFamily="66" charset="0"/>
              </a:rPr>
              <a:t>  for scientific areas of interests). Potential applicants are strongly encouraged to contact the NIGMS program staff listed at the end of this announcement for guidance about the areas appropriate for program project grant applications and for the preparation of the application itself (see </a:t>
            </a:r>
            <a:r>
              <a:rPr lang="en-US" sz="1400" dirty="0">
                <a:latin typeface="Comic Sans MS" pitchFamily="66" charset="0"/>
                <a:hlinkClick r:id="rId4"/>
              </a:rPr>
              <a:t>www.nigms.nih.gov/Research/Application/ProgProjFundPolicies.htm</a:t>
            </a:r>
            <a:r>
              <a:rPr lang="en-US" sz="1400" dirty="0">
                <a:latin typeface="Comic Sans MS" pitchFamily="66" charset="0"/>
              </a:rPr>
              <a:t> for policies related to NIGMS program project funding). </a:t>
            </a:r>
          </a:p>
          <a:p>
            <a:endParaRPr lang="en-US" sz="1400" dirty="0">
              <a:latin typeface="Comic Sans MS" pitchFamily="66" charset="0"/>
            </a:endParaRPr>
          </a:p>
          <a:p>
            <a:r>
              <a:rPr lang="en-US" sz="1400" dirty="0">
                <a:latin typeface="Comic Sans MS" pitchFamily="66" charset="0"/>
              </a:rPr>
              <a:t>Successful program projects generally bring together scientists in diverse fields, who would not otherwise collaborate, to apply complementary approaches to work on an important well-defined problem.  Since it is not unusual for principal investigators of individual research grants to share techniques, information, and methods, it is not sufficient that the projects are unified by a common theme.  In this regard the burden of proof is on the principal investigator, and on each individual project leader, to demonstrate in the written application that the program would be much less effective if parceled out as a set of independent research grants.  In addition, the program project can facilitate the support of essential shared core facilities, e.g., major equipment, although the need of a group of investigators for a major piece of equipment or a core facility does not in itself justify a program project grant.  Administrative cores, except in special, well-justified circumstances, will not be allowed.  Further, it is expected that successful program projects will establish effective collaborations, particularly in emerging areas of research, that extend beyond the life of the program project grant itself.  Hence, a program project generally has a finite lifetime.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76200" y="3200400"/>
            <a:ext cx="39624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9219" name="Rectangle 3"/>
          <p:cNvSpPr>
            <a:spLocks noChangeArrowheads="1"/>
          </p:cNvSpPr>
          <p:nvPr/>
        </p:nvSpPr>
        <p:spPr bwMode="auto">
          <a:xfrm>
            <a:off x="4114800" y="2971800"/>
            <a:ext cx="4343400" cy="2286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9220" name="Rectangle 4"/>
          <p:cNvSpPr>
            <a:spLocks noChangeArrowheads="1"/>
          </p:cNvSpPr>
          <p:nvPr/>
        </p:nvSpPr>
        <p:spPr bwMode="auto">
          <a:xfrm>
            <a:off x="457200" y="762000"/>
            <a:ext cx="7315200" cy="304800"/>
          </a:xfrm>
          <a:prstGeom prst="rect">
            <a:avLst/>
          </a:prstGeom>
          <a:solidFill>
            <a:srgbClr val="FFFF66"/>
          </a:solidFill>
          <a:ln w="12700">
            <a:noFill/>
            <a:miter lim="800000"/>
            <a:headEnd/>
            <a:tailEnd/>
          </a:ln>
        </p:spPr>
        <p:txBody>
          <a:bodyPr wrap="none" anchor="ctr"/>
          <a:lstStyle/>
          <a:p>
            <a:endParaRPr lang="en-US">
              <a:latin typeface="Comic Sans MS" pitchFamily="66" charset="0"/>
            </a:endParaRPr>
          </a:p>
        </p:txBody>
      </p:sp>
      <p:sp>
        <p:nvSpPr>
          <p:cNvPr id="9221" name="Rectangle 5"/>
          <p:cNvSpPr>
            <a:spLocks noChangeArrowheads="1"/>
          </p:cNvSpPr>
          <p:nvPr/>
        </p:nvSpPr>
        <p:spPr bwMode="auto">
          <a:xfrm>
            <a:off x="0" y="304712"/>
            <a:ext cx="9144000" cy="6124754"/>
          </a:xfrm>
          <a:prstGeom prst="rect">
            <a:avLst/>
          </a:prstGeom>
          <a:noFill/>
          <a:ln w="12700">
            <a:noFill/>
            <a:miter lim="800000"/>
            <a:headEnd/>
            <a:tailEnd/>
          </a:ln>
        </p:spPr>
        <p:txBody>
          <a:bodyPr anchor="ctr">
            <a:spAutoFit/>
          </a:bodyPr>
          <a:lstStyle/>
          <a:p>
            <a:r>
              <a:rPr lang="en-US" sz="1400" b="1" dirty="0">
                <a:latin typeface="Comic Sans MS" pitchFamily="66" charset="0"/>
              </a:rPr>
              <a:t>1. Mechanism(s) of Support </a:t>
            </a:r>
            <a:br>
              <a:rPr lang="en-US" sz="1400" b="1"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This funding opportunity will use the National Institutes of Health (NIH) P01 award mechanism.  </a:t>
            </a:r>
          </a:p>
          <a:p>
            <a:r>
              <a:rPr lang="en-US" sz="1400" dirty="0">
                <a:latin typeface="Comic Sans MS" pitchFamily="66" charset="0"/>
              </a:rPr>
              <a:t>As an applicant, you will be solely responsible for planning, directing, and executing the proposed project.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This funding opportunity uses the just-in-time budget concepts. It also uses the non-modular budget format described in the PHS 398 application instructions (see </a:t>
            </a:r>
            <a:r>
              <a:rPr lang="en-US" sz="1400" dirty="0">
                <a:latin typeface="Comic Sans MS" pitchFamily="66" charset="0"/>
                <a:hlinkClick r:id="rId3"/>
              </a:rPr>
              <a:t>http://grants.nih.gov/grants/funding/phs398/phs398.html</a:t>
            </a:r>
            <a:r>
              <a:rPr lang="en-US" sz="1400" dirty="0">
                <a:latin typeface="Comic Sans MS" pitchFamily="66" charset="0"/>
              </a:rPr>
              <a:t>). A detailed categorical budget for the "Initial Budget Period" and the "Entire Proposed Period of Support" is to be submitted with the application. </a:t>
            </a:r>
            <a:br>
              <a:rPr lang="en-US" sz="1400" dirty="0">
                <a:latin typeface="Comic Sans MS" pitchFamily="66" charset="0"/>
              </a:rPr>
            </a:br>
            <a:r>
              <a:rPr lang="en-US" sz="1400" b="1" dirty="0">
                <a:latin typeface="Comic Sans MS" pitchFamily="66" charset="0"/>
              </a:rPr>
              <a:t/>
            </a:r>
            <a:br>
              <a:rPr lang="en-US" sz="1400" b="1" dirty="0">
                <a:latin typeface="Comic Sans MS" pitchFamily="66" charset="0"/>
              </a:rPr>
            </a:br>
            <a:endParaRPr lang="en-US" sz="1400" b="1" dirty="0">
              <a:latin typeface="Comic Sans MS" pitchFamily="66" charset="0"/>
            </a:endParaRPr>
          </a:p>
          <a:p>
            <a:r>
              <a:rPr lang="en-US" sz="1400" b="1" dirty="0">
                <a:latin typeface="Comic Sans MS" pitchFamily="66" charset="0"/>
              </a:rPr>
              <a:t>2. Funds Available</a:t>
            </a:r>
            <a:r>
              <a:rPr lang="en-US" sz="1400" dirty="0">
                <a:latin typeface="Comic Sans MS" pitchFamily="66" charset="0"/>
              </a:rPr>
              <a:t> </a:t>
            </a:r>
          </a:p>
          <a:p>
            <a:r>
              <a:rPr lang="en-US" sz="1400" dirty="0">
                <a:latin typeface="Comic Sans MS" pitchFamily="66" charset="0"/>
              </a:rPr>
              <a:t>For applications seeking initial funding in FY2007, an upper limit of $6.1 million direct costs (exclusive of </a:t>
            </a:r>
            <a:r>
              <a:rPr lang="en-US" sz="1400" dirty="0" err="1">
                <a:latin typeface="Comic Sans MS" pitchFamily="66" charset="0"/>
              </a:rPr>
              <a:t>subcontractual</a:t>
            </a:r>
            <a:r>
              <a:rPr lang="en-US" sz="1400" dirty="0">
                <a:latin typeface="Comic Sans MS" pitchFamily="66" charset="0"/>
              </a:rPr>
              <a:t> facilities and administrative costs) for the entire five-year period may be requested. </a:t>
            </a:r>
          </a:p>
          <a:p>
            <a:r>
              <a:rPr lang="en-US" sz="1400" dirty="0">
                <a:latin typeface="Comic Sans MS" pitchFamily="66" charset="0"/>
              </a:rPr>
              <a:t>Because the nature and scope of the proposed research will vary from application to application, it is anticipated that the size and duration of each award will also vary. Although the financial plans of the IC(s) provide support for this program, awards pursuant to this funding opportunity are contingent upon the availability of funds and the receipt of a sufficient number of meritorious applications. </a:t>
            </a:r>
            <a:br>
              <a:rPr lang="en-US" sz="1400" dirty="0">
                <a:latin typeface="Comic Sans MS" pitchFamily="66" charset="0"/>
              </a:rPr>
            </a:br>
            <a:r>
              <a:rPr lang="en-US" sz="1400" dirty="0">
                <a:latin typeface="Comic Sans MS" pitchFamily="66" charset="0"/>
              </a:rPr>
              <a:t>Facilities and administrative costs requested by consortium participants are not included in the direct cost limitation, see </a:t>
            </a:r>
            <a:r>
              <a:rPr lang="en-US" sz="1400" dirty="0">
                <a:latin typeface="Comic Sans MS" pitchFamily="66" charset="0"/>
                <a:hlinkClick r:id="rId4"/>
              </a:rPr>
              <a:t>NOT-OD-05-004</a:t>
            </a:r>
            <a:r>
              <a:rPr lang="en-US" sz="1400" dirty="0">
                <a:latin typeface="Comic Sans MS" pitchFamily="66" charset="0"/>
              </a:rPr>
              <a:t>. </a:t>
            </a:r>
            <a:br>
              <a:rPr lang="en-US" sz="1400" dirty="0">
                <a:latin typeface="Comic Sans MS" pitchFamily="66" charset="0"/>
              </a:rPr>
            </a:br>
            <a:r>
              <a:rPr lang="en-US" sz="1400" dirty="0">
                <a:latin typeface="Comic Sans MS" pitchFamily="66" charset="0"/>
              </a:rPr>
              <a:t/>
            </a:r>
            <a:br>
              <a:rPr lang="en-US" sz="1400" dirty="0">
                <a:latin typeface="Comic Sans MS" pitchFamily="66" charset="0"/>
              </a:rPr>
            </a:br>
            <a:r>
              <a:rPr lang="en-US" sz="1400" dirty="0">
                <a:latin typeface="Comic Sans MS" pitchFamily="66" charset="0"/>
              </a:rPr>
              <a:t>The total project period for an application submitted in response to this PA may not exceed five years. For applications seeking initial funding in FY2007, an upper limit of $6.1 million direct costs (exclusive of </a:t>
            </a:r>
            <a:r>
              <a:rPr lang="en-US" sz="1400" dirty="0" err="1">
                <a:latin typeface="Comic Sans MS" pitchFamily="66" charset="0"/>
              </a:rPr>
              <a:t>subcontractual</a:t>
            </a:r>
            <a:r>
              <a:rPr lang="en-US" sz="1400" dirty="0">
                <a:latin typeface="Comic Sans MS" pitchFamily="66" charset="0"/>
              </a:rPr>
              <a:t> facilities and administrative costs) for the entire five-year period may be requested. Under certain circumstances, with the concurrence of NIGMS staff, additional funds may be requested and provided for major pieces of equipment. In compliance with NIH policy, a grant application that requests more than $500,000 (direct costs) in any one year will not be accepted without prior approval from the Institute. </a:t>
            </a:r>
          </a:p>
        </p:txBody>
      </p:sp>
      <p:sp>
        <p:nvSpPr>
          <p:cNvPr id="2" name="TextBox 1"/>
          <p:cNvSpPr txBox="1"/>
          <p:nvPr/>
        </p:nvSpPr>
        <p:spPr>
          <a:xfrm>
            <a:off x="6477000" y="5029201"/>
            <a:ext cx="2133600" cy="138499"/>
          </a:xfrm>
          <a:prstGeom prst="rect">
            <a:avLst/>
          </a:prstGeom>
          <a:noFill/>
        </p:spPr>
        <p:txBody>
          <a:bodyPr wrap="square" rtlCol="0">
            <a:spAutoFit/>
          </a:bodyPr>
          <a:lstStyle/>
          <a:p>
            <a:endParaRPr lang="en-US" dirty="0"/>
          </a:p>
        </p:txBody>
      </p:sp>
      <p:sp>
        <p:nvSpPr>
          <p:cNvPr id="3" name="TextBox 2"/>
          <p:cNvSpPr txBox="1"/>
          <p:nvPr/>
        </p:nvSpPr>
        <p:spPr>
          <a:xfrm>
            <a:off x="5181600" y="5029201"/>
            <a:ext cx="3048000" cy="138499"/>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152400" y="914400"/>
            <a:ext cx="9144000" cy="2008242"/>
          </a:xfrm>
          <a:prstGeom prst="rect">
            <a:avLst/>
          </a:prstGeom>
          <a:noFill/>
          <a:ln w="9525">
            <a:noFill/>
            <a:miter lim="800000"/>
            <a:headEnd/>
            <a:tailEnd/>
          </a:ln>
        </p:spPr>
        <p:txBody>
          <a:bodyPr>
            <a:spAutoFit/>
          </a:bodyPr>
          <a:lstStyle/>
          <a:p>
            <a:pPr lvl="1">
              <a:buClr>
                <a:schemeClr val="tx1"/>
              </a:buClr>
              <a:buFont typeface="Wingdings" pitchFamily="2" charset="2"/>
              <a:buChar char="§"/>
              <a:tabLst>
                <a:tab pos="738188" algn="l"/>
                <a:tab pos="1597025" algn="l"/>
              </a:tabLst>
            </a:pPr>
            <a:r>
              <a:rPr lang="en-US" sz="2400" dirty="0">
                <a:latin typeface="Comic Sans MS" pitchFamily="66" charset="0"/>
              </a:rPr>
              <a:t> </a:t>
            </a:r>
            <a:r>
              <a:rPr lang="en-US" sz="2400" dirty="0" smtClean="0">
                <a:latin typeface="Comic Sans MS" pitchFamily="66" charset="0"/>
              </a:rPr>
              <a:t> </a:t>
            </a:r>
            <a:r>
              <a:rPr lang="en-US" sz="2400" b="1" dirty="0" smtClean="0">
                <a:solidFill>
                  <a:srgbClr val="C00000"/>
                </a:solidFill>
                <a:latin typeface="Comic Sans MS" pitchFamily="66" charset="0"/>
              </a:rPr>
              <a:t>Financial </a:t>
            </a:r>
            <a:r>
              <a:rPr lang="en-US" sz="2400" b="1" dirty="0">
                <a:solidFill>
                  <a:srgbClr val="C00000"/>
                </a:solidFill>
                <a:latin typeface="Comic Sans MS" pitchFamily="66" charset="0"/>
              </a:rPr>
              <a:t>Assistance Award </a:t>
            </a:r>
            <a:endParaRPr lang="en-US" sz="2400" b="1" dirty="0" smtClean="0">
              <a:solidFill>
                <a:srgbClr val="C00000"/>
              </a:solidFill>
              <a:latin typeface="Comic Sans MS" pitchFamily="66" charset="0"/>
            </a:endParaRPr>
          </a:p>
          <a:p>
            <a:pPr lvl="1">
              <a:buClr>
                <a:schemeClr val="tx1"/>
              </a:buClr>
              <a:buFont typeface="Wingdings" pitchFamily="2" charset="2"/>
              <a:buChar char="§"/>
              <a:tabLst>
                <a:tab pos="738188" algn="l"/>
                <a:tab pos="1597025" algn="l"/>
              </a:tabLst>
            </a:pPr>
            <a:r>
              <a:rPr lang="en-US" sz="2400" b="1" dirty="0">
                <a:solidFill>
                  <a:srgbClr val="C00000"/>
                </a:solidFill>
                <a:latin typeface="Comic Sans MS" pitchFamily="66" charset="0"/>
              </a:rPr>
              <a:t> </a:t>
            </a:r>
            <a:r>
              <a:rPr lang="en-US" sz="2400" b="1" dirty="0" smtClean="0">
                <a:solidFill>
                  <a:srgbClr val="C00000"/>
                </a:solidFill>
                <a:latin typeface="Comic Sans MS" pitchFamily="66" charset="0"/>
              </a:rPr>
              <a:t>Broad </a:t>
            </a:r>
            <a:r>
              <a:rPr lang="en-US" sz="2400" b="1" dirty="0">
                <a:solidFill>
                  <a:srgbClr val="C00000"/>
                </a:solidFill>
                <a:latin typeface="Comic Sans MS" pitchFamily="66" charset="0"/>
              </a:rPr>
              <a:t>Agency Announcements </a:t>
            </a:r>
            <a:r>
              <a:rPr lang="en-US" sz="2400" dirty="0">
                <a:latin typeface="Comic Sans MS" pitchFamily="66" charset="0"/>
              </a:rPr>
              <a:t>(BAA) or Program 	Solicitation/Program </a:t>
            </a:r>
            <a:r>
              <a:rPr lang="en-US" sz="2400" dirty="0" smtClean="0">
                <a:latin typeface="Comic Sans MS" pitchFamily="66" charset="0"/>
              </a:rPr>
              <a:t>Announcement</a:t>
            </a:r>
            <a:endParaRPr lang="en-US" sz="2400" b="1" dirty="0">
              <a:solidFill>
                <a:srgbClr val="C00000"/>
              </a:solidFill>
              <a:latin typeface="Comic Sans MS" pitchFamily="66" charset="0"/>
            </a:endParaRPr>
          </a:p>
          <a:p>
            <a:pPr lvl="1">
              <a:buClr>
                <a:schemeClr val="tx1"/>
              </a:buClr>
              <a:buFont typeface="Wingdings" pitchFamily="2" charset="2"/>
              <a:buChar char="§"/>
              <a:tabLst>
                <a:tab pos="738188" algn="l"/>
                <a:tab pos="1597025" algn="l"/>
              </a:tabLst>
            </a:pPr>
            <a:r>
              <a:rPr lang="en-US" sz="2400" dirty="0">
                <a:latin typeface="Comic Sans MS" pitchFamily="66" charset="0"/>
              </a:rPr>
              <a:t>  Made for </a:t>
            </a:r>
            <a:r>
              <a:rPr lang="en-US" sz="2400" b="1" u="sng" dirty="0">
                <a:solidFill>
                  <a:srgbClr val="C00000"/>
                </a:solidFill>
                <a:latin typeface="Comic Sans MS" pitchFamily="66" charset="0"/>
              </a:rPr>
              <a:t>stated purpose</a:t>
            </a:r>
            <a:r>
              <a:rPr lang="en-US" sz="2400" b="1" dirty="0">
                <a:solidFill>
                  <a:srgbClr val="C00000"/>
                </a:solidFill>
                <a:latin typeface="Comic Sans MS" pitchFamily="66" charset="0"/>
              </a:rPr>
              <a:t> </a:t>
            </a:r>
            <a:r>
              <a:rPr lang="en-US" sz="2400" dirty="0">
                <a:latin typeface="Comic Sans MS" pitchFamily="66" charset="0"/>
              </a:rPr>
              <a:t>(defined in award; note the 	proposal is incorporated in the </a:t>
            </a:r>
            <a:r>
              <a:rPr lang="en-US" sz="2400" dirty="0" smtClean="0">
                <a:latin typeface="Comic Sans MS" pitchFamily="66" charset="0"/>
              </a:rPr>
              <a:t>award by reference)</a:t>
            </a:r>
            <a:endParaRPr lang="en-US" sz="2400" dirty="0">
              <a:latin typeface="Comic Sans MS" pitchFamily="66" charset="0"/>
            </a:endParaRPr>
          </a:p>
        </p:txBody>
      </p:sp>
      <p:sp>
        <p:nvSpPr>
          <p:cNvPr id="918533" name="Text Box 5"/>
          <p:cNvSpPr txBox="1">
            <a:spLocks noChangeArrowheads="1"/>
          </p:cNvSpPr>
          <p:nvPr/>
        </p:nvSpPr>
        <p:spPr bwMode="auto">
          <a:xfrm>
            <a:off x="-152400" y="2819400"/>
            <a:ext cx="9144000" cy="3785652"/>
          </a:xfrm>
          <a:prstGeom prst="rect">
            <a:avLst/>
          </a:prstGeom>
          <a:noFill/>
          <a:ln w="9525">
            <a:noFill/>
            <a:miter lim="800000"/>
            <a:headEnd/>
            <a:tailEnd/>
          </a:ln>
        </p:spPr>
        <p:txBody>
          <a:bodyPr>
            <a:spAutoFit/>
          </a:bodyPr>
          <a:lstStyle/>
          <a:p>
            <a:pPr lvl="1">
              <a:buClr>
                <a:schemeClr val="tx1"/>
              </a:buClr>
              <a:buFont typeface="Wingdings" pitchFamily="2" charset="2"/>
              <a:buChar char="§"/>
              <a:tabLst>
                <a:tab pos="738188" algn="l"/>
                <a:tab pos="1597025" algn="l"/>
              </a:tabLst>
            </a:pPr>
            <a:r>
              <a:rPr lang="en-US" sz="2400" dirty="0">
                <a:latin typeface="Comic Sans MS" pitchFamily="66" charset="0"/>
              </a:rPr>
              <a:t>  Made for stated </a:t>
            </a:r>
            <a:r>
              <a:rPr lang="en-US" sz="2400" b="1" u="sng" dirty="0">
                <a:solidFill>
                  <a:srgbClr val="C00000"/>
                </a:solidFill>
                <a:latin typeface="Comic Sans MS" pitchFamily="66" charset="0"/>
              </a:rPr>
              <a:t>period</a:t>
            </a:r>
            <a:r>
              <a:rPr lang="en-US" sz="2400" u="sng" dirty="0">
                <a:solidFill>
                  <a:srgbClr val="C00000"/>
                </a:solidFill>
                <a:latin typeface="Comic Sans MS" pitchFamily="66" charset="0"/>
              </a:rPr>
              <a:t> </a:t>
            </a:r>
            <a:r>
              <a:rPr lang="en-US" sz="2400" b="1" u="sng" dirty="0">
                <a:solidFill>
                  <a:srgbClr val="C00000"/>
                </a:solidFill>
                <a:latin typeface="Comic Sans MS" pitchFamily="66" charset="0"/>
              </a:rPr>
              <a:t>of time</a:t>
            </a:r>
            <a:r>
              <a:rPr lang="en-US" sz="2400" b="1" dirty="0">
                <a:solidFill>
                  <a:srgbClr val="C00000"/>
                </a:solidFill>
                <a:latin typeface="Comic Sans MS" pitchFamily="66" charset="0"/>
              </a:rPr>
              <a:t> </a:t>
            </a:r>
            <a:r>
              <a:rPr lang="en-US" sz="2400" dirty="0">
                <a:latin typeface="Comic Sans MS" pitchFamily="66" charset="0"/>
              </a:rPr>
              <a:t>(project period or 	period of performance)</a:t>
            </a:r>
          </a:p>
          <a:p>
            <a:pPr lvl="1">
              <a:buClr>
                <a:schemeClr val="tx1"/>
              </a:buClr>
              <a:buFont typeface="Wingdings" pitchFamily="2" charset="2"/>
              <a:buChar char="§"/>
              <a:tabLst>
                <a:tab pos="738188" algn="l"/>
                <a:tab pos="1597025" algn="l"/>
              </a:tabLst>
            </a:pPr>
            <a:r>
              <a:rPr lang="en-US" sz="2400" dirty="0">
                <a:latin typeface="Comic Sans MS" pitchFamily="66" charset="0"/>
              </a:rPr>
              <a:t>  Made </a:t>
            </a:r>
            <a:r>
              <a:rPr lang="en-US" sz="2400" b="1" dirty="0">
                <a:solidFill>
                  <a:srgbClr val="C00000"/>
                </a:solidFill>
                <a:latin typeface="Comic Sans MS" pitchFamily="66" charset="0"/>
              </a:rPr>
              <a:t>to an organization </a:t>
            </a:r>
            <a:r>
              <a:rPr lang="en-US" sz="2400" dirty="0">
                <a:latin typeface="Comic Sans MS" pitchFamily="66" charset="0"/>
              </a:rPr>
              <a:t>in the </a:t>
            </a:r>
            <a:r>
              <a:rPr lang="en-US" sz="2400" u="sng" dirty="0">
                <a:latin typeface="Comic Sans MS" pitchFamily="66" charset="0"/>
              </a:rPr>
              <a:t>name</a:t>
            </a:r>
            <a:r>
              <a:rPr lang="en-US" sz="2400" dirty="0">
                <a:latin typeface="Comic Sans MS" pitchFamily="66" charset="0"/>
              </a:rPr>
              <a:t> of a Principal 	Investigator (PI)</a:t>
            </a:r>
          </a:p>
          <a:p>
            <a:pPr lvl="1">
              <a:buClr>
                <a:schemeClr val="tx1"/>
              </a:buClr>
              <a:buFont typeface="Wingdings" pitchFamily="2" charset="2"/>
              <a:buChar char="§"/>
              <a:tabLst>
                <a:tab pos="738188" algn="l"/>
                <a:tab pos="1597025" algn="l"/>
              </a:tabLst>
            </a:pPr>
            <a:r>
              <a:rPr lang="en-US" sz="2400" dirty="0">
                <a:latin typeface="Comic Sans MS" pitchFamily="66" charset="0"/>
              </a:rPr>
              <a:t>  </a:t>
            </a:r>
            <a:r>
              <a:rPr lang="en-US" sz="2400" b="1" dirty="0">
                <a:solidFill>
                  <a:srgbClr val="C00000"/>
                </a:solidFill>
                <a:latin typeface="Comic Sans MS" pitchFamily="66" charset="0"/>
              </a:rPr>
              <a:t>No substantial programmatic involvement </a:t>
            </a:r>
            <a:r>
              <a:rPr lang="en-US" sz="2400" dirty="0">
                <a:latin typeface="Comic Sans MS" pitchFamily="66" charset="0"/>
              </a:rPr>
              <a:t>by </a:t>
            </a:r>
            <a:r>
              <a:rPr lang="en-US" sz="2400" dirty="0" smtClean="0">
                <a:latin typeface="Comic Sans MS" pitchFamily="66" charset="0"/>
              </a:rPr>
              <a:t>the </a:t>
            </a:r>
            <a:r>
              <a:rPr lang="en-US" sz="2400" dirty="0">
                <a:latin typeface="Comic Sans MS" pitchFamily="66" charset="0"/>
              </a:rPr>
              <a:t>	awarding agency</a:t>
            </a:r>
          </a:p>
          <a:p>
            <a:pPr lvl="1">
              <a:buClr>
                <a:schemeClr val="tx1"/>
              </a:buClr>
              <a:buFont typeface="Wingdings" pitchFamily="2" charset="2"/>
              <a:buChar char="§"/>
              <a:tabLst>
                <a:tab pos="738188" algn="l"/>
                <a:tab pos="1597025" algn="l"/>
              </a:tabLst>
            </a:pPr>
            <a:r>
              <a:rPr lang="en-US" sz="2400" dirty="0">
                <a:latin typeface="Comic Sans MS" pitchFamily="66" charset="0"/>
              </a:rPr>
              <a:t>  Initial funding may be </a:t>
            </a:r>
            <a:r>
              <a:rPr lang="en-US" sz="2400" b="1" dirty="0">
                <a:solidFill>
                  <a:srgbClr val="C00000"/>
                </a:solidFill>
                <a:latin typeface="Comic Sans MS" pitchFamily="66" charset="0"/>
              </a:rPr>
              <a:t>annual</a:t>
            </a:r>
            <a:r>
              <a:rPr lang="en-US" sz="2400" dirty="0">
                <a:solidFill>
                  <a:srgbClr val="C00000"/>
                </a:solidFill>
                <a:latin typeface="Comic Sans MS" pitchFamily="66" charset="0"/>
              </a:rPr>
              <a:t>, </a:t>
            </a:r>
            <a:r>
              <a:rPr lang="en-US" sz="2400" b="1" dirty="0">
                <a:solidFill>
                  <a:srgbClr val="C00000"/>
                </a:solidFill>
                <a:latin typeface="Comic Sans MS" pitchFamily="66" charset="0"/>
              </a:rPr>
              <a:t>multi-year</a:t>
            </a:r>
            <a:r>
              <a:rPr lang="en-US" sz="2400" dirty="0">
                <a:solidFill>
                  <a:srgbClr val="C00000"/>
                </a:solidFill>
                <a:latin typeface="Comic Sans MS" pitchFamily="66" charset="0"/>
              </a:rPr>
              <a:t> </a:t>
            </a:r>
            <a:r>
              <a:rPr lang="en-US" sz="2400" dirty="0">
                <a:latin typeface="Comic Sans MS" pitchFamily="66" charset="0"/>
              </a:rPr>
              <a:t>or for 	</a:t>
            </a:r>
            <a:r>
              <a:rPr lang="en-US" sz="2400" b="1" dirty="0">
                <a:solidFill>
                  <a:srgbClr val="C00000"/>
                </a:solidFill>
                <a:latin typeface="Comic Sans MS" pitchFamily="66" charset="0"/>
              </a:rPr>
              <a:t>entire </a:t>
            </a:r>
            <a:r>
              <a:rPr lang="en-US" sz="2400" b="1" dirty="0" smtClean="0">
                <a:solidFill>
                  <a:srgbClr val="C00000"/>
                </a:solidFill>
                <a:latin typeface="Comic Sans MS" pitchFamily="66" charset="0"/>
              </a:rPr>
              <a:t>project period</a:t>
            </a:r>
          </a:p>
          <a:p>
            <a:pPr lvl="1">
              <a:buClr>
                <a:schemeClr val="tx1"/>
              </a:buClr>
              <a:buFont typeface="Wingdings" pitchFamily="2" charset="2"/>
              <a:buChar char="§"/>
              <a:tabLst>
                <a:tab pos="738188" algn="l"/>
                <a:tab pos="1597025" algn="l"/>
              </a:tabLst>
            </a:pPr>
            <a:r>
              <a:rPr lang="en-US" sz="2400" b="1" dirty="0">
                <a:solidFill>
                  <a:srgbClr val="C00000"/>
                </a:solidFill>
                <a:latin typeface="Comic Sans MS" pitchFamily="66" charset="0"/>
              </a:rPr>
              <a:t> </a:t>
            </a:r>
            <a:r>
              <a:rPr lang="en-US" sz="2400" dirty="0" smtClean="0">
                <a:latin typeface="Comic Sans MS" pitchFamily="66" charset="0"/>
              </a:rPr>
              <a:t>Performance standard </a:t>
            </a:r>
            <a:r>
              <a:rPr lang="en-US" sz="2400" b="1" dirty="0" smtClean="0">
                <a:latin typeface="Comic Sans MS" pitchFamily="66" charset="0"/>
              </a:rPr>
              <a:t>–</a:t>
            </a:r>
            <a:r>
              <a:rPr lang="en-US" sz="2400" b="1" dirty="0" smtClean="0">
                <a:solidFill>
                  <a:srgbClr val="C00000"/>
                </a:solidFill>
                <a:latin typeface="Comic Sans MS" pitchFamily="66" charset="0"/>
              </a:rPr>
              <a:t> best/reasonable effort</a:t>
            </a:r>
            <a:endParaRPr lang="en-US" sz="2400" b="1" dirty="0">
              <a:solidFill>
                <a:srgbClr val="C00000"/>
              </a:solidFill>
              <a:latin typeface="Comic Sans MS" pitchFamily="66" charset="0"/>
            </a:endParaRPr>
          </a:p>
          <a:p>
            <a:pPr lvl="1">
              <a:buClr>
                <a:schemeClr val="tx1"/>
              </a:buClr>
              <a:buFont typeface="Wingdings" pitchFamily="2" charset="2"/>
              <a:buChar char="§"/>
              <a:tabLst>
                <a:tab pos="738188" algn="l"/>
                <a:tab pos="1597025" algn="l"/>
              </a:tabLst>
            </a:pPr>
            <a:r>
              <a:rPr lang="en-US" sz="2400" dirty="0">
                <a:solidFill>
                  <a:srgbClr val="C00000"/>
                </a:solidFill>
                <a:latin typeface="Comic Sans MS" pitchFamily="66" charset="0"/>
              </a:rPr>
              <a:t>  </a:t>
            </a:r>
            <a:r>
              <a:rPr lang="en-US" sz="2400" b="1" dirty="0">
                <a:solidFill>
                  <a:srgbClr val="C00000"/>
                </a:solidFill>
                <a:latin typeface="Comic Sans MS" pitchFamily="66" charset="0"/>
              </a:rPr>
              <a:t>Minimum of limiting conditions</a:t>
            </a:r>
            <a:endParaRPr lang="en-US" sz="2800" b="1" dirty="0">
              <a:solidFill>
                <a:srgbClr val="C00000"/>
              </a:solidFill>
              <a:latin typeface="Comic Sans MS" pitchFamily="66" charset="0"/>
            </a:endParaRPr>
          </a:p>
        </p:txBody>
      </p:sp>
      <p:sp>
        <p:nvSpPr>
          <p:cNvPr id="5" name="Text Box 2"/>
          <p:cNvSpPr txBox="1">
            <a:spLocks noChangeArrowheads="1"/>
          </p:cNvSpPr>
          <p:nvPr/>
        </p:nvSpPr>
        <p:spPr bwMode="auto">
          <a:xfrm>
            <a:off x="304800" y="228601"/>
            <a:ext cx="85344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smtClean="0">
                <a:solidFill>
                  <a:srgbClr val="FFFFFF"/>
                </a:solidFill>
                <a:latin typeface="Comic Sans MS" pitchFamily="66" charset="0"/>
              </a:rPr>
              <a:t>Grants: More Detail</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533147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85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85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853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853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853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85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28600" y="457201"/>
            <a:ext cx="8534400" cy="830997"/>
          </a:xfrm>
          <a:prstGeom prst="rect">
            <a:avLst/>
          </a:prstGeom>
          <a:noFill/>
          <a:ln w="9525">
            <a:noFill/>
            <a:miter lim="800000"/>
            <a:headEnd/>
            <a:tailEnd/>
          </a:ln>
        </p:spPr>
        <p:txBody>
          <a:bodyPr>
            <a:spAutoFit/>
          </a:bodyPr>
          <a:lstStyle/>
          <a:p>
            <a:pPr algn="ctr">
              <a:spcBef>
                <a:spcPct val="50000"/>
              </a:spcBef>
            </a:pPr>
            <a:endParaRPr lang="en-US" sz="4800" b="1">
              <a:solidFill>
                <a:srgbClr val="C00000"/>
              </a:solidFill>
              <a:latin typeface="Comic Sans MS" pitchFamily="66" charset="0"/>
            </a:endParaRPr>
          </a:p>
        </p:txBody>
      </p:sp>
      <p:sp>
        <p:nvSpPr>
          <p:cNvPr id="36867" name="Text Box 3"/>
          <p:cNvSpPr txBox="1">
            <a:spLocks noChangeArrowheads="1"/>
          </p:cNvSpPr>
          <p:nvPr/>
        </p:nvSpPr>
        <p:spPr bwMode="auto">
          <a:xfrm>
            <a:off x="228600" y="1143000"/>
            <a:ext cx="8839200" cy="2308324"/>
          </a:xfrm>
          <a:prstGeom prst="rect">
            <a:avLst/>
          </a:prstGeom>
          <a:noFill/>
          <a:ln w="9525">
            <a:noFill/>
            <a:miter lim="800000"/>
            <a:headEnd/>
            <a:tailEnd/>
          </a:ln>
        </p:spPr>
        <p:txBody>
          <a:bodyPr wrap="square">
            <a:spAutoFit/>
          </a:bodyPr>
          <a:lstStyle/>
          <a:p>
            <a:r>
              <a:rPr lang="en-US" sz="2400" dirty="0">
                <a:latin typeface="Comic Sans MS" pitchFamily="66" charset="0"/>
              </a:rPr>
              <a:t>In the 1970's, Congress was concerned </a:t>
            </a:r>
            <a:r>
              <a:rPr lang="en-US" sz="2400" dirty="0" smtClean="0">
                <a:latin typeface="Comic Sans MS" pitchFamily="66" charset="0"/>
              </a:rPr>
              <a:t>with </a:t>
            </a:r>
            <a:r>
              <a:rPr lang="en-US" sz="2400" dirty="0">
                <a:latin typeface="Comic Sans MS" pitchFamily="66" charset="0"/>
              </a:rPr>
              <a:t>the perceived misuse of assistance </a:t>
            </a:r>
            <a:r>
              <a:rPr lang="en-US" sz="2400" dirty="0" smtClean="0">
                <a:latin typeface="Comic Sans MS" pitchFamily="66" charset="0"/>
              </a:rPr>
              <a:t>agreements, i.e., </a:t>
            </a:r>
            <a:r>
              <a:rPr lang="en-US" sz="2400" dirty="0">
                <a:latin typeface="Comic Sans MS" pitchFamily="66" charset="0"/>
              </a:rPr>
              <a:t>using assistance agreements to circumvent competition and procurement rules. To address these problems, and to ensure uniform Agency practices, Congress passed the </a:t>
            </a:r>
            <a:r>
              <a:rPr lang="en-US" sz="2400" dirty="0">
                <a:solidFill>
                  <a:srgbClr val="C00000"/>
                </a:solidFill>
                <a:latin typeface="Comic Sans MS" pitchFamily="66" charset="0"/>
              </a:rPr>
              <a:t>Federal Grant and Cooperative Agreement Act of </a:t>
            </a:r>
            <a:r>
              <a:rPr lang="en-US" sz="2400" dirty="0" smtClean="0">
                <a:solidFill>
                  <a:srgbClr val="C00000"/>
                </a:solidFill>
                <a:latin typeface="Comic Sans MS" pitchFamily="66" charset="0"/>
              </a:rPr>
              <a:t>1977 - FGCAA.</a:t>
            </a:r>
            <a:endParaRPr lang="en-US" sz="2400" dirty="0">
              <a:solidFill>
                <a:srgbClr val="C00000"/>
              </a:solidFill>
              <a:latin typeface="Comic Sans MS" pitchFamily="66" charset="0"/>
            </a:endParaRPr>
          </a:p>
        </p:txBody>
      </p:sp>
      <p:sp>
        <p:nvSpPr>
          <p:cNvPr id="4" name="Text Box 2"/>
          <p:cNvSpPr txBox="1">
            <a:spLocks noChangeArrowheads="1"/>
          </p:cNvSpPr>
          <p:nvPr/>
        </p:nvSpPr>
        <p:spPr bwMode="auto">
          <a:xfrm>
            <a:off x="228600" y="228600"/>
            <a:ext cx="8686800" cy="646331"/>
          </a:xfrm>
          <a:prstGeom prst="rect">
            <a:avLst/>
          </a:prstGeom>
          <a:solidFill>
            <a:srgbClr val="C00000"/>
          </a:solidFill>
          <a:ln>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Cooperative </a:t>
            </a:r>
            <a:r>
              <a:rPr lang="en-US" sz="3600" dirty="0" smtClean="0">
                <a:solidFill>
                  <a:srgbClr val="FFFFFF"/>
                </a:solidFill>
                <a:latin typeface="Comic Sans MS" pitchFamily="66" charset="0"/>
              </a:rPr>
              <a:t>Agreements: More Detail</a:t>
            </a:r>
            <a:endParaRPr lang="en-US" sz="3600" dirty="0">
              <a:solidFill>
                <a:srgbClr val="FFFFFF"/>
              </a:solidFill>
              <a:latin typeface="Comic Sans MS" pitchFamily="66" charset="0"/>
            </a:endParaRPr>
          </a:p>
        </p:txBody>
      </p:sp>
      <p:sp>
        <p:nvSpPr>
          <p:cNvPr id="2" name="TextBox 1"/>
          <p:cNvSpPr txBox="1"/>
          <p:nvPr/>
        </p:nvSpPr>
        <p:spPr>
          <a:xfrm>
            <a:off x="1028700" y="3600451"/>
            <a:ext cx="7086600" cy="3139321"/>
          </a:xfrm>
          <a:prstGeom prst="rect">
            <a:avLst/>
          </a:prstGeom>
          <a:noFill/>
        </p:spPr>
        <p:txBody>
          <a:bodyPr wrap="square" rtlCol="0">
            <a:spAutoFit/>
          </a:bodyPr>
          <a:lstStyle/>
          <a:p>
            <a:pPr marL="285750" indent="-285750">
              <a:buFont typeface="Wingdings" pitchFamily="2" charset="2"/>
              <a:buChar char="§"/>
            </a:pPr>
            <a:r>
              <a:rPr lang="en-US" sz="2000" dirty="0">
                <a:latin typeface="Comic Sans MS" pitchFamily="66" charset="0"/>
              </a:rPr>
              <a:t>The FGCAA </a:t>
            </a:r>
            <a:r>
              <a:rPr lang="en-US" sz="2000" dirty="0" smtClean="0">
                <a:latin typeface="Comic Sans MS" pitchFamily="66" charset="0"/>
              </a:rPr>
              <a:t>established </a:t>
            </a:r>
            <a:r>
              <a:rPr lang="en-US" sz="2000" dirty="0">
                <a:latin typeface="Comic Sans MS" pitchFamily="66" charset="0"/>
              </a:rPr>
              <a:t>government-wide criteria for determining the appropriate legal instrument </a:t>
            </a:r>
            <a:r>
              <a:rPr lang="en-US" sz="2000" dirty="0" smtClean="0">
                <a:latin typeface="Comic Sans MS" pitchFamily="66" charset="0"/>
              </a:rPr>
              <a:t>for use when </a:t>
            </a:r>
            <a:r>
              <a:rPr lang="en-US" sz="2000" dirty="0">
                <a:latin typeface="Comic Sans MS" pitchFamily="66" charset="0"/>
              </a:rPr>
              <a:t>funding an extramural activity.</a:t>
            </a:r>
          </a:p>
          <a:p>
            <a:pPr marL="285750" indent="-285750">
              <a:buFont typeface="Wingdings" pitchFamily="2" charset="2"/>
              <a:buChar char="§"/>
            </a:pPr>
            <a:endParaRPr lang="en-US" sz="2000" dirty="0">
              <a:latin typeface="Comic Sans MS" pitchFamily="66" charset="0"/>
            </a:endParaRPr>
          </a:p>
          <a:p>
            <a:pPr marL="285750" indent="-285750">
              <a:buFont typeface="Wingdings" pitchFamily="2" charset="2"/>
              <a:buChar char="§"/>
            </a:pPr>
            <a:r>
              <a:rPr lang="en-US" sz="2000" dirty="0">
                <a:latin typeface="Comic Sans MS" pitchFamily="66" charset="0"/>
              </a:rPr>
              <a:t>The FGCAA </a:t>
            </a:r>
            <a:r>
              <a:rPr lang="en-US" sz="2000" dirty="0" smtClean="0">
                <a:latin typeface="Comic Sans MS" pitchFamily="66" charset="0"/>
              </a:rPr>
              <a:t>distinguished </a:t>
            </a:r>
            <a:r>
              <a:rPr lang="en-US" sz="2000" dirty="0">
                <a:latin typeface="Comic Sans MS" pitchFamily="66" charset="0"/>
              </a:rPr>
              <a:t>between acquisition (procurement/contracts) and assistance (grants and cooperative agreements), based on the principal purpose of the legal relationship between the parties. </a:t>
            </a:r>
          </a:p>
          <a:p>
            <a:endParaRPr lang="en-US" sz="1800" dirty="0">
              <a:latin typeface="Comic Sans MS" pitchFamily="66" charset="0"/>
            </a:endParaRPr>
          </a:p>
          <a:p>
            <a:endParaRPr lang="en-US" sz="20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28600" y="457201"/>
            <a:ext cx="8534400" cy="830997"/>
          </a:xfrm>
          <a:prstGeom prst="rect">
            <a:avLst/>
          </a:prstGeom>
          <a:noFill/>
          <a:ln w="9525">
            <a:noFill/>
            <a:miter lim="800000"/>
            <a:headEnd/>
            <a:tailEnd/>
          </a:ln>
        </p:spPr>
        <p:txBody>
          <a:bodyPr>
            <a:spAutoFit/>
          </a:bodyPr>
          <a:lstStyle/>
          <a:p>
            <a:pPr algn="ctr">
              <a:spcBef>
                <a:spcPct val="50000"/>
              </a:spcBef>
            </a:pPr>
            <a:endParaRPr lang="en-US" sz="4800" b="1">
              <a:solidFill>
                <a:srgbClr val="C00000"/>
              </a:solidFill>
              <a:latin typeface="Comic Sans MS" pitchFamily="66" charset="0"/>
            </a:endParaRPr>
          </a:p>
        </p:txBody>
      </p:sp>
      <p:sp>
        <p:nvSpPr>
          <p:cNvPr id="36867" name="Text Box 3"/>
          <p:cNvSpPr txBox="1">
            <a:spLocks noChangeArrowheads="1"/>
          </p:cNvSpPr>
          <p:nvPr/>
        </p:nvSpPr>
        <p:spPr bwMode="auto">
          <a:xfrm>
            <a:off x="304800" y="838201"/>
            <a:ext cx="8839200" cy="6318653"/>
          </a:xfrm>
          <a:prstGeom prst="rect">
            <a:avLst/>
          </a:prstGeom>
          <a:noFill/>
          <a:ln w="9525">
            <a:noFill/>
            <a:miter lim="800000"/>
            <a:headEnd/>
            <a:tailEnd/>
          </a:ln>
        </p:spPr>
        <p:txBody>
          <a:bodyPr wrap="square">
            <a:spAutoFit/>
          </a:bodyPr>
          <a:lstStyle/>
          <a:p>
            <a:endParaRPr lang="en-US" sz="1800" dirty="0">
              <a:latin typeface="Comic Sans MS" pitchFamily="66" charset="0"/>
            </a:endParaRPr>
          </a:p>
          <a:p>
            <a:r>
              <a:rPr lang="en-US" sz="1800" b="1" u="sng" dirty="0">
                <a:solidFill>
                  <a:srgbClr val="C00000"/>
                </a:solidFill>
                <a:latin typeface="Comic Sans MS" pitchFamily="66" charset="0"/>
              </a:rPr>
              <a:t>Benefit or Use Test</a:t>
            </a:r>
            <a:r>
              <a:rPr lang="en-US" sz="1800" b="1" dirty="0">
                <a:solidFill>
                  <a:srgbClr val="C00000"/>
                </a:solidFill>
                <a:latin typeface="Comic Sans MS" pitchFamily="66" charset="0"/>
              </a:rPr>
              <a:t>:</a:t>
            </a:r>
          </a:p>
          <a:p>
            <a:pPr marL="285750" indent="-285750">
              <a:buFont typeface="Wingdings" pitchFamily="2" charset="2"/>
              <a:buChar char="§"/>
            </a:pPr>
            <a:r>
              <a:rPr lang="en-US" sz="1800" dirty="0">
                <a:latin typeface="Comic Sans MS" pitchFamily="66" charset="0"/>
              </a:rPr>
              <a:t>Is the government the direct beneficiary or </a:t>
            </a:r>
            <a:r>
              <a:rPr lang="en-US" sz="1800" dirty="0" smtClean="0">
                <a:latin typeface="Comic Sans MS" pitchFamily="66" charset="0"/>
              </a:rPr>
              <a:t>user </a:t>
            </a:r>
            <a:r>
              <a:rPr lang="en-US" sz="1800" dirty="0">
                <a:latin typeface="Comic Sans MS" pitchFamily="66" charset="0"/>
              </a:rPr>
              <a:t>of the activity?</a:t>
            </a:r>
          </a:p>
          <a:p>
            <a:pPr marL="285750" indent="-285750">
              <a:buFont typeface="Wingdings" pitchFamily="2" charset="2"/>
              <a:buChar char="§"/>
            </a:pPr>
            <a:r>
              <a:rPr lang="en-US" sz="1800" dirty="0">
                <a:latin typeface="Comic Sans MS" pitchFamily="66" charset="0"/>
              </a:rPr>
              <a:t>Is the government providing the specifications for the project?</a:t>
            </a:r>
          </a:p>
          <a:p>
            <a:pPr marL="285750" indent="-285750">
              <a:buFont typeface="Wingdings" pitchFamily="2" charset="2"/>
              <a:buChar char="§"/>
            </a:pPr>
            <a:r>
              <a:rPr lang="en-US" sz="1800" dirty="0">
                <a:latin typeface="Comic Sans MS" pitchFamily="66" charset="0"/>
              </a:rPr>
              <a:t>Is the government having the project completed based on its own identified needs?</a:t>
            </a:r>
          </a:p>
          <a:p>
            <a:endParaRPr lang="en-US" sz="800" dirty="0" smtClean="0">
              <a:latin typeface="Comic Sans MS" pitchFamily="66" charset="0"/>
            </a:endParaRPr>
          </a:p>
          <a:p>
            <a:r>
              <a:rPr lang="en-US" sz="1800" dirty="0" smtClean="0">
                <a:latin typeface="Comic Sans MS" pitchFamily="66" charset="0"/>
              </a:rPr>
              <a:t>If </a:t>
            </a:r>
            <a:r>
              <a:rPr lang="en-US" sz="1800" dirty="0">
                <a:latin typeface="Comic Sans MS" pitchFamily="66" charset="0"/>
              </a:rPr>
              <a:t>the principle purpose of the funded activity is to provide something for the direct benefit or use of the Federal government, then a </a:t>
            </a:r>
            <a:r>
              <a:rPr lang="en-US" sz="1800" u="sng" dirty="0">
                <a:latin typeface="Comic Sans MS" pitchFamily="66" charset="0"/>
              </a:rPr>
              <a:t>contract</a:t>
            </a:r>
            <a:r>
              <a:rPr lang="en-US" sz="1800" dirty="0">
                <a:latin typeface="Comic Sans MS" pitchFamily="66" charset="0"/>
              </a:rPr>
              <a:t> is the appropriate legal instrument to use. </a:t>
            </a:r>
            <a:endParaRPr lang="en-US" sz="1800" dirty="0" smtClean="0">
              <a:latin typeface="Comic Sans MS" pitchFamily="66" charset="0"/>
            </a:endParaRPr>
          </a:p>
          <a:p>
            <a:endParaRPr lang="en-US" sz="1800" dirty="0">
              <a:latin typeface="Comic Sans MS" pitchFamily="66" charset="0"/>
            </a:endParaRPr>
          </a:p>
          <a:p>
            <a:r>
              <a:rPr lang="en-US" sz="1800" b="1" u="sng" dirty="0">
                <a:solidFill>
                  <a:srgbClr val="C00000"/>
                </a:solidFill>
                <a:latin typeface="Comic Sans MS" pitchFamily="66" charset="0"/>
              </a:rPr>
              <a:t>Support or Stimulation Test</a:t>
            </a:r>
            <a:r>
              <a:rPr lang="en-US" sz="1800" b="1" dirty="0">
                <a:solidFill>
                  <a:srgbClr val="C00000"/>
                </a:solidFill>
                <a:latin typeface="Comic Sans MS" pitchFamily="66" charset="0"/>
              </a:rPr>
              <a:t>:</a:t>
            </a:r>
          </a:p>
          <a:p>
            <a:pPr marL="285750" indent="-285750">
              <a:buFont typeface="Wingdings" pitchFamily="2" charset="2"/>
              <a:buChar char="§"/>
            </a:pPr>
            <a:r>
              <a:rPr lang="en-US" sz="1800" dirty="0">
                <a:latin typeface="Comic Sans MS" pitchFamily="66" charset="0"/>
              </a:rPr>
              <a:t>Is the applicant performing the project for its own purpose?</a:t>
            </a:r>
          </a:p>
          <a:p>
            <a:pPr marL="285750" indent="-285750">
              <a:buFont typeface="Wingdings" pitchFamily="2" charset="2"/>
              <a:buChar char="§"/>
            </a:pPr>
            <a:r>
              <a:rPr lang="en-US" sz="1800" dirty="0">
                <a:latin typeface="Comic Sans MS" pitchFamily="66" charset="0"/>
              </a:rPr>
              <a:t>Is </a:t>
            </a:r>
            <a:r>
              <a:rPr lang="en-US" sz="1800" dirty="0" smtClean="0">
                <a:latin typeface="Comic Sans MS" pitchFamily="66" charset="0"/>
              </a:rPr>
              <a:t>the government </a:t>
            </a:r>
            <a:r>
              <a:rPr lang="en-US" sz="1800" dirty="0">
                <a:latin typeface="Comic Sans MS" pitchFamily="66" charset="0"/>
              </a:rPr>
              <a:t>merely supporting the project with financial or other assistance?</a:t>
            </a:r>
          </a:p>
          <a:p>
            <a:pPr marL="285750" indent="-285750">
              <a:buFont typeface="Wingdings" pitchFamily="2" charset="2"/>
              <a:buChar char="§"/>
            </a:pPr>
            <a:r>
              <a:rPr lang="en-US" sz="1800" dirty="0">
                <a:latin typeface="Comic Sans MS" pitchFamily="66" charset="0"/>
              </a:rPr>
              <a:t>Is the benefit to </a:t>
            </a:r>
            <a:r>
              <a:rPr lang="en-US" sz="1800" dirty="0" smtClean="0">
                <a:latin typeface="Comic Sans MS" pitchFamily="66" charset="0"/>
              </a:rPr>
              <a:t>the government incidental, i.e</a:t>
            </a:r>
            <a:r>
              <a:rPr lang="en-US" sz="1800" dirty="0">
                <a:latin typeface="Comic Sans MS" pitchFamily="66" charset="0"/>
              </a:rPr>
              <a:t>., do </a:t>
            </a:r>
            <a:r>
              <a:rPr lang="en-US" sz="1800" dirty="0" smtClean="0">
                <a:latin typeface="Comic Sans MS" pitchFamily="66" charset="0"/>
              </a:rPr>
              <a:t>the funded </a:t>
            </a:r>
            <a:r>
              <a:rPr lang="en-US" sz="1800" dirty="0">
                <a:latin typeface="Comic Sans MS" pitchFamily="66" charset="0"/>
              </a:rPr>
              <a:t>activities </a:t>
            </a:r>
            <a:r>
              <a:rPr lang="en-US" sz="1800" dirty="0" smtClean="0">
                <a:latin typeface="Comic Sans MS" pitchFamily="66" charset="0"/>
              </a:rPr>
              <a:t>simply compliment an agency's mission? </a:t>
            </a:r>
            <a:endParaRPr lang="en-US" sz="1800" dirty="0">
              <a:latin typeface="Comic Sans MS" pitchFamily="66" charset="0"/>
            </a:endParaRPr>
          </a:p>
          <a:p>
            <a:pPr algn="ctr">
              <a:spcBef>
                <a:spcPct val="10000"/>
              </a:spcBef>
              <a:spcAft>
                <a:spcPct val="10000"/>
              </a:spcAft>
              <a:buFont typeface="Wingdings" pitchFamily="2" charset="2"/>
              <a:buNone/>
              <a:tabLst>
                <a:tab pos="738188" algn="l"/>
                <a:tab pos="1260475" algn="l"/>
              </a:tabLst>
            </a:pPr>
            <a:endParaRPr lang="en-US" sz="800" dirty="0" smtClean="0">
              <a:latin typeface="Comic Sans MS" pitchFamily="66" charset="0"/>
            </a:endParaRPr>
          </a:p>
          <a:p>
            <a:pPr>
              <a:spcBef>
                <a:spcPct val="10000"/>
              </a:spcBef>
              <a:spcAft>
                <a:spcPct val="10000"/>
              </a:spcAft>
              <a:tabLst>
                <a:tab pos="738188" algn="l"/>
                <a:tab pos="1260475" algn="l"/>
              </a:tabLst>
            </a:pPr>
            <a:r>
              <a:rPr lang="en-US" sz="1800" dirty="0">
                <a:latin typeface="Comic Sans MS" pitchFamily="66" charset="0"/>
              </a:rPr>
              <a:t>If the purpose of the funded activity is to support or stimulate activities that are not for the direct benefit or use of the Federal government, an assistance agreement (</a:t>
            </a:r>
            <a:r>
              <a:rPr lang="en-US" sz="1800" u="sng" dirty="0">
                <a:latin typeface="Comic Sans MS" pitchFamily="66" charset="0"/>
              </a:rPr>
              <a:t>grant</a:t>
            </a:r>
            <a:r>
              <a:rPr lang="en-US" sz="1800" dirty="0">
                <a:latin typeface="Comic Sans MS" pitchFamily="66" charset="0"/>
              </a:rPr>
              <a:t> or </a:t>
            </a:r>
            <a:r>
              <a:rPr lang="en-US" sz="1800" u="sng" dirty="0">
                <a:latin typeface="Comic Sans MS" pitchFamily="66" charset="0"/>
              </a:rPr>
              <a:t>cooperative agreement</a:t>
            </a:r>
            <a:r>
              <a:rPr lang="en-US" sz="1800" dirty="0">
                <a:latin typeface="Comic Sans MS" pitchFamily="66" charset="0"/>
              </a:rPr>
              <a:t>) may be </a:t>
            </a:r>
            <a:r>
              <a:rPr lang="en-US" sz="1800" dirty="0" smtClean="0">
                <a:latin typeface="Comic Sans MS" pitchFamily="66" charset="0"/>
              </a:rPr>
              <a:t>used.</a:t>
            </a:r>
            <a:endParaRPr lang="en-US" sz="1800" dirty="0">
              <a:latin typeface="Comic Sans MS" pitchFamily="66" charset="0"/>
            </a:endParaRPr>
          </a:p>
          <a:p>
            <a:pPr>
              <a:spcBef>
                <a:spcPct val="10000"/>
              </a:spcBef>
              <a:spcAft>
                <a:spcPct val="10000"/>
              </a:spcAft>
              <a:tabLst>
                <a:tab pos="738188" algn="l"/>
                <a:tab pos="1260475" algn="l"/>
              </a:tabLst>
            </a:pPr>
            <a:endParaRPr lang="en-US" sz="1800" dirty="0" smtClean="0">
              <a:latin typeface="Comic Sans MS" pitchFamily="66" charset="0"/>
            </a:endParaRPr>
          </a:p>
          <a:p>
            <a:pPr lvl="1">
              <a:spcBef>
                <a:spcPct val="10000"/>
              </a:spcBef>
              <a:spcAft>
                <a:spcPct val="10000"/>
              </a:spcAft>
              <a:buClr>
                <a:srgbClr val="C00000"/>
              </a:buClr>
              <a:tabLst>
                <a:tab pos="738188" algn="l"/>
                <a:tab pos="1260475" algn="l"/>
              </a:tabLst>
            </a:pPr>
            <a:endParaRPr lang="en-US" sz="1800" dirty="0" smtClean="0">
              <a:latin typeface="Comic Sans MS" pitchFamily="66" charset="0"/>
            </a:endParaRPr>
          </a:p>
        </p:txBody>
      </p:sp>
      <p:sp>
        <p:nvSpPr>
          <p:cNvPr id="4" name="Text Box 2"/>
          <p:cNvSpPr txBox="1">
            <a:spLocks noChangeArrowheads="1"/>
          </p:cNvSpPr>
          <p:nvPr/>
        </p:nvSpPr>
        <p:spPr bwMode="auto">
          <a:xfrm>
            <a:off x="228600" y="228600"/>
            <a:ext cx="8686800" cy="646331"/>
          </a:xfrm>
          <a:prstGeom prst="rect">
            <a:avLst/>
          </a:prstGeom>
          <a:solidFill>
            <a:srgbClr val="C00000"/>
          </a:solidFill>
          <a:ln>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Cooperative </a:t>
            </a:r>
            <a:r>
              <a:rPr lang="en-US" sz="3600" dirty="0" smtClean="0">
                <a:solidFill>
                  <a:srgbClr val="FFFFFF"/>
                </a:solidFill>
                <a:latin typeface="Comic Sans MS" pitchFamily="66" charset="0"/>
              </a:rPr>
              <a:t>Agreements: More Detail</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324324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67">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381000" y="304801"/>
            <a:ext cx="8458200" cy="646331"/>
          </a:xfrm>
          <a:prstGeom prst="rect">
            <a:avLst/>
          </a:prstGeom>
          <a:solidFill>
            <a:srgbClr val="C00000"/>
          </a:solidFill>
          <a:ln w="28575">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Federal </a:t>
            </a:r>
            <a:r>
              <a:rPr lang="en-US" sz="3600" dirty="0" smtClean="0">
                <a:solidFill>
                  <a:srgbClr val="FFFFFF"/>
                </a:solidFill>
                <a:latin typeface="Comic Sans MS" pitchFamily="66" charset="0"/>
              </a:rPr>
              <a:t>Funds: </a:t>
            </a:r>
            <a:r>
              <a:rPr lang="en-US" sz="3600" dirty="0">
                <a:solidFill>
                  <a:srgbClr val="FFFFFF"/>
                </a:solidFill>
                <a:latin typeface="Comic Sans MS" pitchFamily="66" charset="0"/>
              </a:rPr>
              <a:t>Types of </a:t>
            </a:r>
            <a:r>
              <a:rPr lang="en-US" sz="3600" dirty="0" smtClean="0">
                <a:solidFill>
                  <a:srgbClr val="FFFFFF"/>
                </a:solidFill>
                <a:latin typeface="Comic Sans MS" pitchFamily="66" charset="0"/>
              </a:rPr>
              <a:t>Agreements</a:t>
            </a:r>
            <a:endParaRPr lang="en-US" sz="3600" dirty="0">
              <a:solidFill>
                <a:srgbClr val="FFFFFF"/>
              </a:solidFill>
              <a:latin typeface="Comic Sans MS" pitchFamily="66" charset="0"/>
            </a:endParaRPr>
          </a:p>
        </p:txBody>
      </p:sp>
      <p:sp>
        <p:nvSpPr>
          <p:cNvPr id="3076" name="Text Box 6"/>
          <p:cNvSpPr txBox="1">
            <a:spLocks noChangeArrowheads="1"/>
          </p:cNvSpPr>
          <p:nvPr/>
        </p:nvSpPr>
        <p:spPr bwMode="auto">
          <a:xfrm>
            <a:off x="0" y="1600200"/>
            <a:ext cx="8458200" cy="3539430"/>
          </a:xfrm>
          <a:prstGeom prst="rect">
            <a:avLst/>
          </a:prstGeom>
          <a:noFill/>
          <a:ln w="9525">
            <a:noFill/>
            <a:miter lim="800000"/>
            <a:headEnd/>
            <a:tailEnd/>
          </a:ln>
        </p:spPr>
        <p:txBody>
          <a:bodyPr>
            <a:spAutoFit/>
          </a:bodyPr>
          <a:lstStyle/>
          <a:p>
            <a:pPr lvl="1" algn="ctr">
              <a:buClr>
                <a:srgbClr val="C00000"/>
              </a:buClr>
              <a:tabLst>
                <a:tab pos="857250" algn="l"/>
                <a:tab pos="858838" algn="l"/>
                <a:tab pos="1597025" algn="l"/>
              </a:tabLst>
              <a:defRPr/>
            </a:pPr>
            <a:r>
              <a:rPr lang="en-US" sz="3200" u="sng" dirty="0" smtClean="0">
                <a:latin typeface="Comic Sans MS" pitchFamily="66" charset="0"/>
              </a:rPr>
              <a:t>Note</a:t>
            </a:r>
            <a:r>
              <a:rPr lang="en-US" sz="3200" dirty="0" smtClean="0">
                <a:latin typeface="Comic Sans MS" pitchFamily="66" charset="0"/>
              </a:rPr>
              <a:t>: All </a:t>
            </a:r>
            <a:r>
              <a:rPr lang="en-US" sz="3200" dirty="0">
                <a:latin typeface="Comic Sans MS" pitchFamily="66" charset="0"/>
              </a:rPr>
              <a:t>definitions and </a:t>
            </a:r>
            <a:r>
              <a:rPr lang="en-US" sz="3200" dirty="0" smtClean="0">
                <a:latin typeface="Comic Sans MS" pitchFamily="66" charset="0"/>
              </a:rPr>
              <a:t>policies presented </a:t>
            </a:r>
            <a:r>
              <a:rPr lang="en-US" sz="3200" dirty="0">
                <a:latin typeface="Comic Sans MS" pitchFamily="66" charset="0"/>
              </a:rPr>
              <a:t>in this lecture apply to federally-funded projects only.  Private funding agencies often use these terms quite </a:t>
            </a:r>
            <a:r>
              <a:rPr lang="en-US" sz="3200" dirty="0" smtClean="0">
                <a:latin typeface="Comic Sans MS" pitchFamily="66" charset="0"/>
              </a:rPr>
              <a:t>differently.</a:t>
            </a:r>
            <a:endParaRPr lang="en-US" sz="3200" dirty="0">
              <a:latin typeface="Comic Sans MS" pitchFamily="66" charset="0"/>
            </a:endParaRPr>
          </a:p>
          <a:p>
            <a:pPr lvl="1">
              <a:buClr>
                <a:srgbClr val="C00000"/>
              </a:buClr>
              <a:buFont typeface="Wingdings" pitchFamily="2" charset="2"/>
              <a:buChar char="§"/>
              <a:tabLst>
                <a:tab pos="857250" algn="l"/>
                <a:tab pos="858838" algn="l"/>
                <a:tab pos="1597025" algn="l"/>
              </a:tabLst>
              <a:defRPr/>
            </a:pPr>
            <a:endParaRPr lang="en-US" sz="3200" dirty="0" smtClean="0">
              <a:solidFill>
                <a:srgbClr val="C00000"/>
              </a:solidFill>
              <a:latin typeface="Comic Sans MS" pitchFamily="66" charset="0"/>
            </a:endParaRPr>
          </a:p>
          <a:p>
            <a:pPr lvl="1">
              <a:buClr>
                <a:srgbClr val="C00000"/>
              </a:buClr>
              <a:buFont typeface="Wingdings" pitchFamily="2" charset="2"/>
              <a:buChar char="§"/>
              <a:tabLst>
                <a:tab pos="858838" algn="l"/>
                <a:tab pos="1597025" algn="l"/>
              </a:tabLst>
              <a:defRPr/>
            </a:pPr>
            <a:endParaRPr lang="en-US" sz="3200" dirty="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28600" y="457201"/>
            <a:ext cx="8534400" cy="830997"/>
          </a:xfrm>
          <a:prstGeom prst="rect">
            <a:avLst/>
          </a:prstGeom>
          <a:noFill/>
          <a:ln w="9525">
            <a:noFill/>
            <a:miter lim="800000"/>
            <a:headEnd/>
            <a:tailEnd/>
          </a:ln>
        </p:spPr>
        <p:txBody>
          <a:bodyPr>
            <a:spAutoFit/>
          </a:bodyPr>
          <a:lstStyle/>
          <a:p>
            <a:pPr algn="ctr">
              <a:spcBef>
                <a:spcPct val="50000"/>
              </a:spcBef>
            </a:pPr>
            <a:endParaRPr lang="en-US" sz="4800" b="1">
              <a:solidFill>
                <a:srgbClr val="C00000"/>
              </a:solidFill>
              <a:latin typeface="Comic Sans MS" pitchFamily="66" charset="0"/>
            </a:endParaRPr>
          </a:p>
        </p:txBody>
      </p:sp>
      <p:sp>
        <p:nvSpPr>
          <p:cNvPr id="36867" name="Text Box 3"/>
          <p:cNvSpPr txBox="1">
            <a:spLocks noChangeArrowheads="1"/>
          </p:cNvSpPr>
          <p:nvPr/>
        </p:nvSpPr>
        <p:spPr bwMode="auto">
          <a:xfrm>
            <a:off x="0" y="914400"/>
            <a:ext cx="8839200" cy="5216813"/>
          </a:xfrm>
          <a:prstGeom prst="rect">
            <a:avLst/>
          </a:prstGeom>
          <a:noFill/>
          <a:ln w="9525">
            <a:noFill/>
            <a:miter lim="800000"/>
            <a:headEnd/>
            <a:tailEnd/>
          </a:ln>
        </p:spPr>
        <p:txBody>
          <a:bodyPr wrap="square">
            <a:spAutoFit/>
          </a:bodyPr>
          <a:lstStyle/>
          <a:p>
            <a:pPr algn="ctr">
              <a:spcBef>
                <a:spcPct val="10000"/>
              </a:spcBef>
              <a:spcAft>
                <a:spcPct val="10000"/>
              </a:spcAft>
              <a:buFont typeface="Wingdings" pitchFamily="2" charset="2"/>
              <a:buNone/>
              <a:tabLst>
                <a:tab pos="738188" algn="l"/>
                <a:tab pos="1260475" algn="l"/>
              </a:tabLst>
            </a:pPr>
            <a:r>
              <a:rPr lang="en-US" sz="2600" dirty="0">
                <a:latin typeface="Comic Sans MS" pitchFamily="66" charset="0"/>
              </a:rPr>
              <a:t>Financial Assistance </a:t>
            </a:r>
            <a:r>
              <a:rPr lang="en-US" sz="2600" dirty="0" smtClean="0">
                <a:latin typeface="Comic Sans MS" pitchFamily="66" charset="0"/>
              </a:rPr>
              <a:t>Awards as defined </a:t>
            </a:r>
            <a:r>
              <a:rPr lang="en-US" sz="2600" dirty="0">
                <a:latin typeface="Comic Sans MS" pitchFamily="66" charset="0"/>
              </a:rPr>
              <a:t>by the Federal Grant and Cooperative Agreement Act of 1977</a:t>
            </a:r>
          </a:p>
          <a:p>
            <a:pPr>
              <a:spcBef>
                <a:spcPct val="10000"/>
              </a:spcBef>
              <a:spcAft>
                <a:spcPct val="10000"/>
              </a:spcAft>
              <a:buFont typeface="Wingdings" pitchFamily="2" charset="2"/>
              <a:buChar char="§"/>
              <a:tabLst>
                <a:tab pos="738188" algn="l"/>
                <a:tab pos="1260475" algn="l"/>
              </a:tabLst>
            </a:pPr>
            <a:endParaRPr lang="en-US" sz="200" dirty="0">
              <a:latin typeface="Comic Sans MS" pitchFamily="66" charset="0"/>
            </a:endParaRPr>
          </a:p>
          <a:p>
            <a:pPr lvl="1">
              <a:spcBef>
                <a:spcPct val="10000"/>
              </a:spcBef>
              <a:spcAft>
                <a:spcPct val="10000"/>
              </a:spcAft>
              <a:buFont typeface="Wingdings" pitchFamily="2" charset="2"/>
              <a:buChar char="§"/>
              <a:tabLst>
                <a:tab pos="738188" algn="l"/>
                <a:tab pos="1260475" algn="l"/>
              </a:tabLst>
            </a:pPr>
            <a:r>
              <a:rPr lang="en-US" sz="2400" dirty="0" smtClean="0">
                <a:latin typeface="Comic Sans MS" pitchFamily="66" charset="0"/>
              </a:rPr>
              <a:t> </a:t>
            </a:r>
            <a:r>
              <a:rPr lang="en-US" sz="2400" u="sng" dirty="0" smtClean="0">
                <a:latin typeface="Comic Sans MS" pitchFamily="66" charset="0"/>
              </a:rPr>
              <a:t>Similar </a:t>
            </a:r>
            <a:r>
              <a:rPr lang="en-US" sz="2400" u="sng" dirty="0">
                <a:latin typeface="Comic Sans MS" pitchFamily="66" charset="0"/>
              </a:rPr>
              <a:t>to G</a:t>
            </a:r>
            <a:r>
              <a:rPr lang="en-US" sz="2400" u="sng" dirty="0" smtClean="0">
                <a:latin typeface="Comic Sans MS" pitchFamily="66" charset="0"/>
              </a:rPr>
              <a:t>rants </a:t>
            </a:r>
            <a:r>
              <a:rPr lang="en-US" sz="2400" dirty="0" smtClean="0">
                <a:latin typeface="Comic Sans MS" pitchFamily="66" charset="0"/>
              </a:rPr>
              <a:t>- </a:t>
            </a:r>
            <a:r>
              <a:rPr lang="en-US" sz="2400" dirty="0">
                <a:latin typeface="Comic Sans MS" pitchFamily="66" charset="0"/>
              </a:rPr>
              <a:t>P</a:t>
            </a:r>
            <a:r>
              <a:rPr lang="en-US" sz="2400" dirty="0" smtClean="0">
                <a:latin typeface="Comic Sans MS" pitchFamily="66" charset="0"/>
              </a:rPr>
              <a:t>rincipal </a:t>
            </a:r>
            <a:r>
              <a:rPr lang="en-US" sz="2400" dirty="0">
                <a:latin typeface="Comic Sans MS" pitchFamily="66" charset="0"/>
              </a:rPr>
              <a:t>purpose is to transfer </a:t>
            </a:r>
            <a:r>
              <a:rPr lang="en-US" sz="2400" dirty="0" smtClean="0">
                <a:latin typeface="Comic Sans MS" pitchFamily="66" charset="0"/>
              </a:rPr>
              <a:t>	money </a:t>
            </a:r>
            <a:r>
              <a:rPr lang="en-US" sz="2400" dirty="0">
                <a:latin typeface="Comic Sans MS" pitchFamily="66" charset="0"/>
              </a:rPr>
              <a:t>or </a:t>
            </a:r>
            <a:r>
              <a:rPr lang="en-US" sz="2400" dirty="0" smtClean="0">
                <a:latin typeface="Comic Sans MS" pitchFamily="66" charset="0"/>
              </a:rPr>
              <a:t>something </a:t>
            </a:r>
            <a:r>
              <a:rPr lang="en-US" sz="2400" dirty="0">
                <a:latin typeface="Comic Sans MS" pitchFamily="66" charset="0"/>
              </a:rPr>
              <a:t>of value to recipient in order to 	</a:t>
            </a:r>
            <a:r>
              <a:rPr lang="en-US" sz="2400" dirty="0" smtClean="0">
                <a:latin typeface="Comic Sans MS" pitchFamily="66" charset="0"/>
              </a:rPr>
              <a:t>accomplish </a:t>
            </a:r>
            <a:r>
              <a:rPr lang="en-US" sz="2400" dirty="0">
                <a:latin typeface="Comic Sans MS" pitchFamily="66" charset="0"/>
              </a:rPr>
              <a:t>a public purpose </a:t>
            </a:r>
            <a:r>
              <a:rPr lang="en-US" sz="2400" dirty="0" smtClean="0">
                <a:latin typeface="Comic Sans MS" pitchFamily="66" charset="0"/>
              </a:rPr>
              <a:t>– this is </a:t>
            </a:r>
            <a:r>
              <a:rPr lang="en-US" sz="2400" dirty="0" smtClean="0">
                <a:solidFill>
                  <a:srgbClr val="C00000"/>
                </a:solidFill>
                <a:latin typeface="Comic Sans MS" pitchFamily="66" charset="0"/>
              </a:rPr>
              <a:t>grant language</a:t>
            </a:r>
            <a:r>
              <a:rPr lang="en-US" sz="2400" dirty="0" smtClean="0">
                <a:latin typeface="Comic Sans MS" pitchFamily="66" charset="0"/>
              </a:rPr>
              <a:t>.</a:t>
            </a:r>
          </a:p>
          <a:p>
            <a:pPr lvl="1">
              <a:spcBef>
                <a:spcPct val="10000"/>
              </a:spcBef>
              <a:spcAft>
                <a:spcPct val="10000"/>
              </a:spcAft>
              <a:buFont typeface="Wingdings" pitchFamily="2" charset="2"/>
              <a:buChar char="§"/>
              <a:tabLst>
                <a:tab pos="738188" algn="l"/>
                <a:tab pos="1260475" algn="l"/>
              </a:tabLst>
            </a:pPr>
            <a:r>
              <a:rPr lang="en-US" sz="2400" i="1" dirty="0">
                <a:latin typeface="Comic Sans MS" pitchFamily="66" charset="0"/>
              </a:rPr>
              <a:t> </a:t>
            </a:r>
            <a:r>
              <a:rPr lang="en-US" sz="2400" i="1" dirty="0" smtClean="0">
                <a:latin typeface="Comic Sans MS" pitchFamily="66" charset="0"/>
              </a:rPr>
              <a:t> </a:t>
            </a:r>
            <a:r>
              <a:rPr lang="en-US" sz="2400" u="sng" dirty="0" smtClean="0">
                <a:latin typeface="Comic Sans MS" pitchFamily="66" charset="0"/>
              </a:rPr>
              <a:t>Except</a:t>
            </a:r>
            <a:r>
              <a:rPr lang="en-US" sz="2400" dirty="0" smtClean="0">
                <a:latin typeface="Comic Sans MS" pitchFamily="66" charset="0"/>
              </a:rPr>
              <a:t> – There is substantial </a:t>
            </a:r>
            <a:r>
              <a:rPr lang="en-US" sz="2400" dirty="0">
                <a:latin typeface="Comic Sans MS" pitchFamily="66" charset="0"/>
              </a:rPr>
              <a:t>programmatic </a:t>
            </a:r>
            <a:r>
              <a:rPr lang="en-US" sz="2400" dirty="0" smtClean="0">
                <a:latin typeface="Comic Sans MS" pitchFamily="66" charset="0"/>
              </a:rPr>
              <a:t>	involvement by the awarding agency – this is 	</a:t>
            </a:r>
            <a:r>
              <a:rPr lang="en-US" sz="2400" dirty="0">
                <a:solidFill>
                  <a:srgbClr val="C00000"/>
                </a:solidFill>
                <a:latin typeface="Comic Sans MS" pitchFamily="66" charset="0"/>
              </a:rPr>
              <a:t>c</a:t>
            </a:r>
            <a:r>
              <a:rPr lang="en-US" sz="2400" dirty="0" smtClean="0">
                <a:solidFill>
                  <a:srgbClr val="C00000"/>
                </a:solidFill>
                <a:latin typeface="Comic Sans MS" pitchFamily="66" charset="0"/>
              </a:rPr>
              <a:t>ooperative </a:t>
            </a:r>
            <a:r>
              <a:rPr lang="en-US" sz="2400" dirty="0">
                <a:solidFill>
                  <a:srgbClr val="C00000"/>
                </a:solidFill>
                <a:latin typeface="Comic Sans MS" pitchFamily="66" charset="0"/>
              </a:rPr>
              <a:t>a</a:t>
            </a:r>
            <a:r>
              <a:rPr lang="en-US" sz="2400" dirty="0" smtClean="0">
                <a:solidFill>
                  <a:srgbClr val="C00000"/>
                </a:solidFill>
                <a:latin typeface="Comic Sans MS" pitchFamily="66" charset="0"/>
              </a:rPr>
              <a:t>greement language</a:t>
            </a:r>
            <a:r>
              <a:rPr lang="en-US" sz="2400" dirty="0" smtClean="0">
                <a:solidFill>
                  <a:srgbClr val="FF0000"/>
                </a:solidFill>
                <a:latin typeface="Comic Sans MS" pitchFamily="66" charset="0"/>
              </a:rPr>
              <a:t>.</a:t>
            </a:r>
          </a:p>
          <a:p>
            <a:pPr lvl="1">
              <a:spcBef>
                <a:spcPct val="10000"/>
              </a:spcBef>
              <a:spcAft>
                <a:spcPct val="10000"/>
              </a:spcAft>
              <a:buClr>
                <a:srgbClr val="C00000"/>
              </a:buClr>
              <a:tabLst>
                <a:tab pos="738188" algn="l"/>
                <a:tab pos="1260475" algn="l"/>
              </a:tabLst>
            </a:pPr>
            <a:endParaRPr lang="en-US" sz="2400" dirty="0" smtClean="0">
              <a:latin typeface="Comic Sans MS" pitchFamily="66" charset="0"/>
            </a:endParaRPr>
          </a:p>
          <a:p>
            <a:pPr lvl="1">
              <a:spcBef>
                <a:spcPct val="10000"/>
              </a:spcBef>
              <a:spcAft>
                <a:spcPct val="10000"/>
              </a:spcAft>
              <a:buClr>
                <a:srgbClr val="C00000"/>
              </a:buClr>
              <a:tabLst>
                <a:tab pos="738188" algn="l"/>
                <a:tab pos="1260475" algn="l"/>
              </a:tabLst>
            </a:pPr>
            <a:endParaRPr lang="en-US" sz="2400" dirty="0">
              <a:latin typeface="Comic Sans MS" pitchFamily="66" charset="0"/>
            </a:endParaRPr>
          </a:p>
          <a:p>
            <a:pPr lvl="1">
              <a:spcBef>
                <a:spcPct val="10000"/>
              </a:spcBef>
              <a:spcAft>
                <a:spcPct val="10000"/>
              </a:spcAft>
              <a:buClr>
                <a:srgbClr val="C00000"/>
              </a:buClr>
              <a:tabLst>
                <a:tab pos="738188" algn="l"/>
                <a:tab pos="1260475" algn="l"/>
              </a:tabLst>
            </a:pPr>
            <a:endParaRPr lang="en-US" sz="800" dirty="0" smtClean="0">
              <a:latin typeface="Comic Sans MS" pitchFamily="66" charset="0"/>
            </a:endParaRPr>
          </a:p>
          <a:p>
            <a:pPr lvl="1">
              <a:spcBef>
                <a:spcPct val="10000"/>
              </a:spcBef>
              <a:spcAft>
                <a:spcPct val="10000"/>
              </a:spcAft>
              <a:buClr>
                <a:srgbClr val="C00000"/>
              </a:buClr>
              <a:tabLst>
                <a:tab pos="738188" algn="l"/>
                <a:tab pos="1260475" algn="l"/>
              </a:tabLst>
            </a:pPr>
            <a:endParaRPr lang="en-US" sz="2400" dirty="0">
              <a:latin typeface="Comic Sans MS" pitchFamily="66" charset="0"/>
            </a:endParaRPr>
          </a:p>
          <a:p>
            <a:pPr lvl="2">
              <a:spcBef>
                <a:spcPct val="10000"/>
              </a:spcBef>
              <a:spcAft>
                <a:spcPct val="10000"/>
              </a:spcAft>
              <a:buClr>
                <a:srgbClr val="C00000"/>
              </a:buClr>
              <a:buFont typeface="Wingdings" pitchFamily="2" charset="2"/>
              <a:buChar char="§"/>
              <a:tabLst>
                <a:tab pos="738188" algn="l"/>
                <a:tab pos="1260475" algn="l"/>
              </a:tabLst>
            </a:pPr>
            <a:endParaRPr lang="en-US" sz="2400" dirty="0" smtClean="0">
              <a:latin typeface="Comic Sans MS" pitchFamily="66" charset="0"/>
            </a:endParaRPr>
          </a:p>
        </p:txBody>
      </p:sp>
      <p:sp>
        <p:nvSpPr>
          <p:cNvPr id="4" name="Text Box 2"/>
          <p:cNvSpPr txBox="1">
            <a:spLocks noChangeArrowheads="1"/>
          </p:cNvSpPr>
          <p:nvPr/>
        </p:nvSpPr>
        <p:spPr bwMode="auto">
          <a:xfrm>
            <a:off x="228600" y="228600"/>
            <a:ext cx="8686800" cy="646331"/>
          </a:xfrm>
          <a:prstGeom prst="rect">
            <a:avLst/>
          </a:prstGeom>
          <a:solidFill>
            <a:srgbClr val="C00000"/>
          </a:solidFill>
          <a:ln>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Cooperative </a:t>
            </a:r>
            <a:r>
              <a:rPr lang="en-US" sz="3600" dirty="0" smtClean="0">
                <a:solidFill>
                  <a:srgbClr val="FFFFFF"/>
                </a:solidFill>
                <a:latin typeface="Comic Sans MS" pitchFamily="66" charset="0"/>
              </a:rPr>
              <a:t>Agreements: More Detail</a:t>
            </a:r>
            <a:endParaRPr lang="en-US" sz="3600" dirty="0">
              <a:solidFill>
                <a:srgbClr val="FFFFFF"/>
              </a:solidFill>
              <a:latin typeface="Comic Sans MS" pitchFamily="66" charset="0"/>
            </a:endParaRPr>
          </a:p>
        </p:txBody>
      </p:sp>
      <p:sp>
        <p:nvSpPr>
          <p:cNvPr id="2" name="TextBox 1"/>
          <p:cNvSpPr txBox="1"/>
          <p:nvPr/>
        </p:nvSpPr>
        <p:spPr>
          <a:xfrm>
            <a:off x="1295400" y="4450140"/>
            <a:ext cx="6553200" cy="1569660"/>
          </a:xfrm>
          <a:prstGeom prst="rect">
            <a:avLst/>
          </a:pr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2700000" scaled="1"/>
            <a:tileRect/>
          </a:gradFill>
          <a:ln w="28575">
            <a:solidFill>
              <a:schemeClr val="tx1"/>
            </a:solidFill>
          </a:ln>
        </p:spPr>
        <p:txBody>
          <a:bodyPr wrap="square" rtlCol="0">
            <a:spAutoFit/>
          </a:bodyPr>
          <a:lstStyle/>
          <a:p>
            <a:pPr marL="0" lvl="1" indent="288925" algn="ctr">
              <a:spcBef>
                <a:spcPct val="10000"/>
              </a:spcBef>
              <a:spcAft>
                <a:spcPct val="10000"/>
              </a:spcAft>
              <a:buClr>
                <a:srgbClr val="C00000"/>
              </a:buClr>
              <a:tabLst>
                <a:tab pos="228600" algn="l"/>
                <a:tab pos="738188" algn="l"/>
                <a:tab pos="1260475" algn="l"/>
              </a:tabLst>
            </a:pPr>
            <a:r>
              <a:rPr lang="en-US" sz="2400" dirty="0">
                <a:latin typeface="Comic Sans MS" pitchFamily="66" charset="0"/>
              </a:rPr>
              <a:t>Agencies have substantial flexibility </a:t>
            </a:r>
            <a:r>
              <a:rPr lang="en-US" sz="2400" dirty="0" smtClean="0">
                <a:latin typeface="Comic Sans MS" pitchFamily="66" charset="0"/>
              </a:rPr>
              <a:t>when defining the terms </a:t>
            </a:r>
            <a:r>
              <a:rPr lang="en-US" sz="2400" dirty="0">
                <a:latin typeface="Comic Sans MS" pitchFamily="66" charset="0"/>
              </a:rPr>
              <a:t>and conditions </a:t>
            </a:r>
            <a:r>
              <a:rPr lang="en-US" sz="2400" dirty="0" smtClean="0">
                <a:latin typeface="Comic Sans MS" pitchFamily="66" charset="0"/>
              </a:rPr>
              <a:t>for their CAs, </a:t>
            </a:r>
            <a:r>
              <a:rPr lang="en-US" sz="2400" dirty="0">
                <a:latin typeface="Comic Sans MS" pitchFamily="66" charset="0"/>
              </a:rPr>
              <a:t>but they </a:t>
            </a:r>
            <a:r>
              <a:rPr lang="en-US" sz="2400" dirty="0" smtClean="0">
                <a:latin typeface="Comic Sans MS" pitchFamily="66" charset="0"/>
              </a:rPr>
              <a:t>are required to issue, post </a:t>
            </a:r>
            <a:r>
              <a:rPr lang="en-US" sz="2400" dirty="0">
                <a:latin typeface="Comic Sans MS" pitchFamily="66" charset="0"/>
              </a:rPr>
              <a:t>and </a:t>
            </a:r>
            <a:r>
              <a:rPr lang="en-US" sz="2400" u="sng" dirty="0">
                <a:latin typeface="Comic Sans MS" pitchFamily="66" charset="0"/>
              </a:rPr>
              <a:t>consistently</a:t>
            </a:r>
            <a:r>
              <a:rPr lang="en-US" sz="2400" dirty="0" smtClean="0">
                <a:latin typeface="Comic Sans MS" pitchFamily="66" charset="0"/>
              </a:rPr>
              <a:t> apply these CA regulations.</a:t>
            </a:r>
            <a:endParaRPr lang="en-US" sz="2400" dirty="0">
              <a:latin typeface="Comic Sans MS" pitchFamily="66" charset="0"/>
            </a:endParaRPr>
          </a:p>
        </p:txBody>
      </p:sp>
    </p:spTree>
    <p:extLst>
      <p:ext uri="{BB962C8B-B14F-4D97-AF65-F5344CB8AC3E}">
        <p14:creationId xmlns:p14="http://schemas.microsoft.com/office/powerpoint/2010/main" val="785023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3"/>
          <p:cNvSpPr txBox="1">
            <a:spLocks noChangeArrowheads="1"/>
          </p:cNvSpPr>
          <p:nvPr/>
        </p:nvSpPr>
        <p:spPr bwMode="auto">
          <a:xfrm>
            <a:off x="-152400" y="1066800"/>
            <a:ext cx="8783637" cy="1809726"/>
          </a:xfrm>
          <a:prstGeom prst="rect">
            <a:avLst/>
          </a:prstGeom>
          <a:noFill/>
          <a:ln w="9525">
            <a:noFill/>
            <a:miter lim="800000"/>
            <a:headEnd/>
            <a:tailEnd/>
          </a:ln>
        </p:spPr>
        <p:txBody>
          <a:bodyPr wrap="square">
            <a:spAutoFit/>
          </a:bodyPr>
          <a:lstStyle/>
          <a:p>
            <a:pPr lvl="1">
              <a:spcBef>
                <a:spcPct val="10000"/>
              </a:spcBef>
              <a:spcAft>
                <a:spcPct val="10000"/>
              </a:spcAft>
              <a:buFont typeface="Wingdings" pitchFamily="2" charset="2"/>
              <a:buChar char="§"/>
              <a:tabLst>
                <a:tab pos="738188" algn="l"/>
                <a:tab pos="1597025" algn="l"/>
              </a:tabLst>
            </a:pPr>
            <a:r>
              <a:rPr lang="en-US" sz="2400" dirty="0" smtClean="0">
                <a:latin typeface="Comic Sans MS" pitchFamily="66" charset="0"/>
              </a:rPr>
              <a:t> 	  Mutually </a:t>
            </a:r>
            <a:r>
              <a:rPr lang="en-US" sz="2400" b="1" dirty="0">
                <a:solidFill>
                  <a:srgbClr val="C00000"/>
                </a:solidFill>
                <a:latin typeface="Comic Sans MS" pitchFamily="66" charset="0"/>
              </a:rPr>
              <a:t>binding legal relationship </a:t>
            </a:r>
            <a:r>
              <a:rPr lang="en-US" sz="2400" dirty="0">
                <a:latin typeface="Comic Sans MS" pitchFamily="66" charset="0"/>
              </a:rPr>
              <a:t>that </a:t>
            </a:r>
            <a:r>
              <a:rPr lang="en-US" sz="2400" dirty="0" smtClean="0">
                <a:latin typeface="Comic Sans MS" pitchFamily="66" charset="0"/>
              </a:rPr>
              <a:t>bind </a:t>
            </a:r>
            <a:r>
              <a:rPr lang="en-US" sz="2400" dirty="0">
                <a:latin typeface="Comic Sans MS" pitchFamily="66" charset="0"/>
              </a:rPr>
              <a:t>the </a:t>
            </a:r>
            <a:r>
              <a:rPr lang="en-US" sz="2400" dirty="0" smtClean="0">
                <a:latin typeface="Comic Sans MS" pitchFamily="66" charset="0"/>
              </a:rPr>
              <a:t>		  seller </a:t>
            </a:r>
            <a:r>
              <a:rPr lang="en-US" sz="2400" dirty="0">
                <a:latin typeface="Comic Sans MS" pitchFamily="66" charset="0"/>
              </a:rPr>
              <a:t>	to deliver certain specified goods or services 	</a:t>
            </a:r>
            <a:r>
              <a:rPr lang="en-US" sz="2400" dirty="0" smtClean="0">
                <a:latin typeface="Comic Sans MS" pitchFamily="66" charset="0"/>
              </a:rPr>
              <a:t>  (</a:t>
            </a:r>
            <a:r>
              <a:rPr lang="en-US" sz="2400" dirty="0">
                <a:latin typeface="Comic Sans MS" pitchFamily="66" charset="0"/>
              </a:rPr>
              <a:t>deliverables) in exchange for </a:t>
            </a:r>
            <a:r>
              <a:rPr lang="en-US" sz="2400" dirty="0" smtClean="0">
                <a:latin typeface="Comic Sans MS" pitchFamily="66" charset="0"/>
              </a:rPr>
              <a:t>a certain </a:t>
            </a:r>
            <a:r>
              <a:rPr lang="en-US" sz="2400" dirty="0">
                <a:latin typeface="Comic Sans MS" pitchFamily="66" charset="0"/>
              </a:rPr>
              <a:t>specified 	</a:t>
            </a:r>
            <a:r>
              <a:rPr lang="en-US" sz="2400" dirty="0" smtClean="0">
                <a:latin typeface="Comic Sans MS" pitchFamily="66" charset="0"/>
              </a:rPr>
              <a:t> 	  consideration - usually money.</a:t>
            </a:r>
            <a:endParaRPr lang="en-US" sz="2400" dirty="0">
              <a:latin typeface="Comic Sans MS" pitchFamily="66" charset="0"/>
            </a:endParaRPr>
          </a:p>
          <a:p>
            <a:pPr lvl="1">
              <a:spcBef>
                <a:spcPct val="10000"/>
              </a:spcBef>
              <a:spcAft>
                <a:spcPct val="10000"/>
              </a:spcAft>
              <a:tabLst>
                <a:tab pos="738188" algn="l"/>
                <a:tab pos="1143000" algn="l"/>
              </a:tabLst>
            </a:pPr>
            <a:endParaRPr lang="en-US" sz="1200" dirty="0" smtClean="0">
              <a:latin typeface="Comic Sans MS" pitchFamily="66" charset="0"/>
            </a:endParaRPr>
          </a:p>
        </p:txBody>
      </p:sp>
      <p:sp>
        <p:nvSpPr>
          <p:cNvPr id="19460" name="Rectangle 6"/>
          <p:cNvSpPr>
            <a:spLocks noChangeArrowheads="1"/>
          </p:cNvSpPr>
          <p:nvPr/>
        </p:nvSpPr>
        <p:spPr bwMode="auto">
          <a:xfrm>
            <a:off x="55564" y="6946970"/>
            <a:ext cx="9088437" cy="707886"/>
          </a:xfrm>
          <a:prstGeom prst="rect">
            <a:avLst/>
          </a:prstGeom>
          <a:noFill/>
          <a:ln w="12700">
            <a:noFill/>
            <a:miter lim="800000"/>
            <a:headEnd/>
            <a:tailEnd/>
          </a:ln>
        </p:spPr>
        <p:txBody>
          <a:bodyPr anchor="ctr">
            <a:spAutoFit/>
          </a:bodyPr>
          <a:lstStyle/>
          <a:p>
            <a:r>
              <a:rPr lang="en-US" sz="2000">
                <a:latin typeface="Comic Sans MS" pitchFamily="66" charset="0"/>
              </a:rPr>
              <a:t/>
            </a:r>
            <a:br>
              <a:rPr lang="en-US" sz="2000">
                <a:latin typeface="Comic Sans MS" pitchFamily="66" charset="0"/>
              </a:rPr>
            </a:br>
            <a:endParaRPr lang="en-US" sz="2000">
              <a:latin typeface="Comic Sans MS" pitchFamily="66" charset="0"/>
            </a:endParaRPr>
          </a:p>
        </p:txBody>
      </p:sp>
      <p:sp>
        <p:nvSpPr>
          <p:cNvPr id="5" name="Text Box 2"/>
          <p:cNvSpPr txBox="1">
            <a:spLocks noChangeArrowheads="1"/>
          </p:cNvSpPr>
          <p:nvPr/>
        </p:nvSpPr>
        <p:spPr bwMode="auto">
          <a:xfrm>
            <a:off x="304800" y="228600"/>
            <a:ext cx="83820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smtClean="0">
                <a:solidFill>
                  <a:srgbClr val="FFFFFF"/>
                </a:solidFill>
                <a:latin typeface="Comic Sans MS" pitchFamily="66" charset="0"/>
              </a:rPr>
              <a:t>Contracts: More Detail</a:t>
            </a:r>
            <a:endParaRPr lang="en-US" sz="3600" dirty="0">
              <a:solidFill>
                <a:srgbClr val="FFFFFF"/>
              </a:solidFill>
              <a:latin typeface="Comic Sans MS" pitchFamily="66" charset="0"/>
            </a:endParaRPr>
          </a:p>
        </p:txBody>
      </p:sp>
      <p:sp>
        <p:nvSpPr>
          <p:cNvPr id="2" name="TextBox 1"/>
          <p:cNvSpPr txBox="1"/>
          <p:nvPr/>
        </p:nvSpPr>
        <p:spPr>
          <a:xfrm>
            <a:off x="-152400" y="2743200"/>
            <a:ext cx="8458200" cy="3693319"/>
          </a:xfrm>
          <a:prstGeom prst="rect">
            <a:avLst/>
          </a:prstGeom>
          <a:noFill/>
        </p:spPr>
        <p:txBody>
          <a:bodyPr wrap="square" rtlCol="0">
            <a:spAutoFit/>
          </a:bodyPr>
          <a:lstStyle/>
          <a:p>
            <a:pPr marL="914400" lvl="1" indent="-457200">
              <a:spcBef>
                <a:spcPct val="10000"/>
              </a:spcBef>
              <a:spcAft>
                <a:spcPct val="10000"/>
              </a:spcAft>
              <a:buFont typeface="Wingdings" pitchFamily="2" charset="2"/>
              <a:buChar char="§"/>
              <a:tabLst>
                <a:tab pos="738188" algn="l"/>
                <a:tab pos="1143000" algn="l"/>
              </a:tabLst>
            </a:pPr>
            <a:r>
              <a:rPr lang="en-US" sz="2400" u="sng" dirty="0">
                <a:latin typeface="Comic Sans MS" pitchFamily="66" charset="0"/>
              </a:rPr>
              <a:t>Competition in Contracting Act of 1984</a:t>
            </a:r>
            <a:r>
              <a:rPr lang="en-US" sz="2400" dirty="0">
                <a:latin typeface="Comic Sans MS" pitchFamily="66" charset="0"/>
              </a:rPr>
              <a:t> allowed for Broad Agency Announcements (BAA) to be used to </a:t>
            </a:r>
            <a:r>
              <a:rPr lang="en-US" sz="2400" dirty="0" smtClean="0">
                <a:latin typeface="Comic Sans MS" pitchFamily="66" charset="0"/>
              </a:rPr>
              <a:t>solicit </a:t>
            </a:r>
            <a:r>
              <a:rPr lang="en-US" sz="2400" dirty="0">
                <a:latin typeface="Comic Sans MS" pitchFamily="66" charset="0"/>
              </a:rPr>
              <a:t>proposals </a:t>
            </a:r>
            <a:r>
              <a:rPr lang="en-US" sz="2400" dirty="0">
                <a:solidFill>
                  <a:srgbClr val="C00000"/>
                </a:solidFill>
                <a:latin typeface="Comic Sans MS" pitchFamily="66" charset="0"/>
              </a:rPr>
              <a:t>for basic and applied research when that part of the development is not related to the development of a specific system or hardware procurement</a:t>
            </a:r>
            <a:r>
              <a:rPr lang="en-US" sz="2400" dirty="0">
                <a:latin typeface="Comic Sans MS" pitchFamily="66" charset="0"/>
              </a:rPr>
              <a:t>. The BAA is described in FAR 6.102,  “Use of Competitive Procedures,” and FAR 35.016, “Broad Agency Announcements.”</a:t>
            </a:r>
          </a:p>
          <a:p>
            <a:pPr marL="800100" lvl="2">
              <a:spcBef>
                <a:spcPct val="10000"/>
              </a:spcBef>
              <a:spcAft>
                <a:spcPct val="10000"/>
              </a:spcAft>
              <a:tabLst>
                <a:tab pos="738188" algn="l"/>
                <a:tab pos="1143000" algn="l"/>
              </a:tabLst>
            </a:pPr>
            <a:endParaRPr lang="en-US" sz="800" dirty="0">
              <a:latin typeface="Comic Sans MS" pitchFamily="66" charset="0"/>
            </a:endParaRPr>
          </a:p>
          <a:p>
            <a:pPr lvl="1">
              <a:spcBef>
                <a:spcPct val="10000"/>
              </a:spcBef>
              <a:spcAft>
                <a:spcPct val="10000"/>
              </a:spcAft>
              <a:tabLst>
                <a:tab pos="738188" algn="l"/>
                <a:tab pos="1143000" algn="l"/>
              </a:tabLst>
            </a:pPr>
            <a:endParaRPr lang="en-US" sz="1000" dirty="0">
              <a:latin typeface="Comic Sans MS" pitchFamily="66" charset="0"/>
            </a:endParaRPr>
          </a:p>
          <a:p>
            <a:endParaRPr lang="en-US" sz="18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152400" y="609600"/>
            <a:ext cx="8839200" cy="1600438"/>
          </a:xfrm>
          <a:prstGeom prst="rect">
            <a:avLst/>
          </a:prstGeom>
          <a:noFill/>
          <a:ln w="12700">
            <a:noFill/>
            <a:miter lim="800000"/>
            <a:headEnd/>
            <a:tailEnd/>
          </a:ln>
        </p:spPr>
        <p:txBody>
          <a:bodyPr wrap="square" anchor="ctr">
            <a:spAutoFit/>
          </a:bodyPr>
          <a:lstStyle/>
          <a:p>
            <a:r>
              <a:rPr lang="en-US" sz="1800" dirty="0">
                <a:latin typeface="Comic Sans MS" pitchFamily="66" charset="0"/>
              </a:rPr>
              <a:t/>
            </a:r>
            <a:br>
              <a:rPr lang="en-US" sz="1800" dirty="0">
                <a:latin typeface="Comic Sans MS" pitchFamily="66" charset="0"/>
              </a:rPr>
            </a:br>
            <a:r>
              <a:rPr lang="en-US" sz="1800" dirty="0">
                <a:latin typeface="Comic Sans MS" pitchFamily="66" charset="0"/>
              </a:rPr>
              <a:t>(1) </a:t>
            </a:r>
            <a:r>
              <a:rPr lang="en-US" sz="1800" b="1" dirty="0">
                <a:solidFill>
                  <a:srgbClr val="C00000"/>
                </a:solidFill>
                <a:latin typeface="Comic Sans MS" pitchFamily="66" charset="0"/>
              </a:rPr>
              <a:t>Type of Research and Development</a:t>
            </a:r>
            <a:r>
              <a:rPr lang="en-US" sz="1800" dirty="0">
                <a:solidFill>
                  <a:srgbClr val="C00000"/>
                </a:solidFill>
                <a:latin typeface="Comic Sans MS" pitchFamily="66" charset="0"/>
              </a:rPr>
              <a:t> </a:t>
            </a:r>
            <a:r>
              <a:rPr lang="en-US" sz="1800" dirty="0">
                <a:latin typeface="Comic Sans MS" pitchFamily="66" charset="0"/>
              </a:rPr>
              <a:t/>
            </a:r>
            <a:br>
              <a:rPr lang="en-US" sz="1800" dirty="0">
                <a:latin typeface="Comic Sans MS" pitchFamily="66" charset="0"/>
              </a:rPr>
            </a:br>
            <a:r>
              <a:rPr lang="en-US" sz="800" dirty="0">
                <a:latin typeface="Comic Sans MS" pitchFamily="66" charset="0"/>
              </a:rPr>
              <a:t/>
            </a:r>
            <a:br>
              <a:rPr lang="en-US" sz="800" dirty="0">
                <a:latin typeface="Comic Sans MS" pitchFamily="66" charset="0"/>
              </a:rPr>
            </a:br>
            <a:r>
              <a:rPr lang="en-US" sz="1800" b="1" dirty="0">
                <a:solidFill>
                  <a:srgbClr val="C00000"/>
                </a:solidFill>
                <a:latin typeface="Comic Sans MS" pitchFamily="66" charset="0"/>
              </a:rPr>
              <a:t>RFP</a:t>
            </a:r>
            <a:r>
              <a:rPr lang="en-US" sz="1800" dirty="0">
                <a:solidFill>
                  <a:srgbClr val="C00000"/>
                </a:solidFill>
                <a:latin typeface="Comic Sans MS" pitchFamily="66" charset="0"/>
              </a:rPr>
              <a:t> </a:t>
            </a:r>
            <a:r>
              <a:rPr lang="en-US" sz="1800" dirty="0">
                <a:latin typeface="Comic Sans MS" pitchFamily="66" charset="0"/>
              </a:rPr>
              <a:t>- </a:t>
            </a:r>
            <a:r>
              <a:rPr lang="en-US" sz="1800" dirty="0" smtClean="0">
                <a:latin typeface="Comic Sans MS" pitchFamily="66" charset="0"/>
              </a:rPr>
              <a:t>Focuses </a:t>
            </a:r>
            <a:r>
              <a:rPr lang="en-US" sz="1800" dirty="0">
                <a:latin typeface="Comic Sans MS" pitchFamily="66" charset="0"/>
              </a:rPr>
              <a:t>on a specific system or hardware solution. </a:t>
            </a:r>
            <a:br>
              <a:rPr lang="en-US" sz="1800" dirty="0">
                <a:latin typeface="Comic Sans MS" pitchFamily="66" charset="0"/>
              </a:rPr>
            </a:br>
            <a:r>
              <a:rPr lang="en-US" sz="1800" b="1" dirty="0" smtClean="0">
                <a:solidFill>
                  <a:srgbClr val="C00000"/>
                </a:solidFill>
                <a:latin typeface="Comic Sans MS" pitchFamily="66" charset="0"/>
              </a:rPr>
              <a:t>BAA </a:t>
            </a:r>
            <a:r>
              <a:rPr lang="en-US" sz="1800" dirty="0" smtClean="0">
                <a:latin typeface="Comic Sans MS" pitchFamily="66" charset="0"/>
              </a:rPr>
              <a:t>- Focuses on scientific studies </a:t>
            </a:r>
            <a:r>
              <a:rPr lang="en-US" sz="1800" dirty="0">
                <a:latin typeface="Comic Sans MS" pitchFamily="66" charset="0"/>
              </a:rPr>
              <a:t>and experimentation directed toward advancing the state-of-the-art or increasing knowledge or understanding. </a:t>
            </a:r>
            <a:endParaRPr lang="en-US" sz="1900" dirty="0">
              <a:latin typeface="Comic Sans MS" pitchFamily="66" charset="0"/>
            </a:endParaRPr>
          </a:p>
        </p:txBody>
      </p:sp>
      <p:sp>
        <p:nvSpPr>
          <p:cNvPr id="3" name="Text Box 2"/>
          <p:cNvSpPr txBox="1">
            <a:spLocks noChangeArrowheads="1"/>
          </p:cNvSpPr>
          <p:nvPr/>
        </p:nvSpPr>
        <p:spPr bwMode="auto">
          <a:xfrm>
            <a:off x="228600" y="228600"/>
            <a:ext cx="8686800" cy="523220"/>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r>
              <a:rPr lang="en-US" sz="2800" dirty="0">
                <a:solidFill>
                  <a:srgbClr val="FFFFFF"/>
                </a:solidFill>
                <a:latin typeface="Comic Sans MS" pitchFamily="66" charset="0"/>
              </a:rPr>
              <a:t>Differences Between a Competitive </a:t>
            </a:r>
            <a:r>
              <a:rPr lang="en-US" sz="2800" dirty="0" smtClean="0">
                <a:solidFill>
                  <a:srgbClr val="FFFFFF"/>
                </a:solidFill>
                <a:latin typeface="Comic Sans MS" pitchFamily="66" charset="0"/>
              </a:rPr>
              <a:t>RFP and a BAA</a:t>
            </a:r>
            <a:endParaRPr lang="en-US" sz="2800" dirty="0">
              <a:solidFill>
                <a:srgbClr val="FFFFFF"/>
              </a:solidFill>
              <a:latin typeface="Comic Sans MS" pitchFamily="66" charset="0"/>
            </a:endParaRPr>
          </a:p>
        </p:txBody>
      </p:sp>
      <p:sp>
        <p:nvSpPr>
          <p:cNvPr id="4" name="TextBox 3"/>
          <p:cNvSpPr txBox="1"/>
          <p:nvPr/>
        </p:nvSpPr>
        <p:spPr>
          <a:xfrm>
            <a:off x="228600" y="2286000"/>
            <a:ext cx="8686800" cy="1877437"/>
          </a:xfrm>
          <a:prstGeom prst="rect">
            <a:avLst/>
          </a:prstGeom>
          <a:noFill/>
        </p:spPr>
        <p:txBody>
          <a:bodyPr wrap="square" rtlCol="0">
            <a:spAutoFit/>
          </a:bodyPr>
          <a:lstStyle/>
          <a:p>
            <a:r>
              <a:rPr lang="en-US" sz="1800" dirty="0">
                <a:latin typeface="Comic Sans MS" pitchFamily="66" charset="0"/>
              </a:rPr>
              <a:t>(2) </a:t>
            </a:r>
            <a:r>
              <a:rPr lang="en-US" sz="1800" b="1" dirty="0">
                <a:solidFill>
                  <a:srgbClr val="C00000"/>
                </a:solidFill>
                <a:latin typeface="Comic Sans MS" pitchFamily="66" charset="0"/>
              </a:rPr>
              <a:t>Statement of Work</a:t>
            </a:r>
            <a:r>
              <a:rPr lang="en-US" sz="1800" dirty="0">
                <a:latin typeface="Comic Sans MS" pitchFamily="66" charset="0"/>
              </a:rPr>
              <a:t> </a:t>
            </a:r>
            <a:br>
              <a:rPr lang="en-US" sz="1800" dirty="0">
                <a:latin typeface="Comic Sans MS" pitchFamily="66" charset="0"/>
              </a:rPr>
            </a:br>
            <a:r>
              <a:rPr lang="en-US" sz="800" dirty="0">
                <a:latin typeface="Comic Sans MS" pitchFamily="66" charset="0"/>
              </a:rPr>
              <a:t/>
            </a:r>
            <a:br>
              <a:rPr lang="en-US" sz="800" dirty="0">
                <a:latin typeface="Comic Sans MS" pitchFamily="66" charset="0"/>
              </a:rPr>
            </a:br>
            <a:r>
              <a:rPr lang="en-US" sz="1800" b="1" dirty="0" smtClean="0">
                <a:solidFill>
                  <a:srgbClr val="C00000"/>
                </a:solidFill>
                <a:latin typeface="Comic Sans MS" pitchFamily="66" charset="0"/>
              </a:rPr>
              <a:t>RFP </a:t>
            </a:r>
            <a:r>
              <a:rPr lang="en-US" sz="1800" dirty="0" smtClean="0">
                <a:latin typeface="Comic Sans MS" pitchFamily="66" charset="0"/>
              </a:rPr>
              <a:t>- </a:t>
            </a:r>
            <a:r>
              <a:rPr lang="en-US" sz="1800" dirty="0">
                <a:latin typeface="Comic Sans MS" pitchFamily="66" charset="0"/>
              </a:rPr>
              <a:t>The Government drafts a </a:t>
            </a:r>
            <a:r>
              <a:rPr lang="en-US" sz="1800" u="sng" dirty="0">
                <a:latin typeface="Comic Sans MS" pitchFamily="66" charset="0"/>
              </a:rPr>
              <a:t>common </a:t>
            </a:r>
            <a:r>
              <a:rPr lang="en-US" sz="1800" u="sng" dirty="0" smtClean="0">
                <a:latin typeface="Comic Sans MS" pitchFamily="66" charset="0"/>
              </a:rPr>
              <a:t>Statement of Work</a:t>
            </a:r>
            <a:r>
              <a:rPr lang="en-US" sz="1800" dirty="0" smtClean="0">
                <a:latin typeface="Comic Sans MS" pitchFamily="66" charset="0"/>
              </a:rPr>
              <a:t> (SOW) </a:t>
            </a:r>
            <a:r>
              <a:rPr lang="en-US" sz="1800" dirty="0">
                <a:latin typeface="Comic Sans MS" pitchFamily="66" charset="0"/>
              </a:rPr>
              <a:t>to which all </a:t>
            </a:r>
            <a:r>
              <a:rPr lang="en-US" sz="1800" dirty="0" err="1">
                <a:latin typeface="Comic Sans MS" pitchFamily="66" charset="0"/>
              </a:rPr>
              <a:t>offerors</a:t>
            </a:r>
            <a:r>
              <a:rPr lang="en-US" sz="1800" dirty="0">
                <a:latin typeface="Comic Sans MS" pitchFamily="66" charset="0"/>
              </a:rPr>
              <a:t> propose. </a:t>
            </a:r>
            <a:br>
              <a:rPr lang="en-US" sz="1800" dirty="0">
                <a:latin typeface="Comic Sans MS" pitchFamily="66" charset="0"/>
              </a:rPr>
            </a:br>
            <a:r>
              <a:rPr lang="en-US" sz="1800" b="1" dirty="0" smtClean="0">
                <a:solidFill>
                  <a:srgbClr val="C00000"/>
                </a:solidFill>
                <a:latin typeface="Comic Sans MS" pitchFamily="66" charset="0"/>
              </a:rPr>
              <a:t>BAA </a:t>
            </a:r>
            <a:r>
              <a:rPr lang="en-US" sz="1800" dirty="0" smtClean="0">
                <a:latin typeface="Comic Sans MS" pitchFamily="66" charset="0"/>
              </a:rPr>
              <a:t>- </a:t>
            </a:r>
            <a:r>
              <a:rPr lang="en-US" sz="1800" dirty="0">
                <a:latin typeface="Comic Sans MS" pitchFamily="66" charset="0"/>
              </a:rPr>
              <a:t>The Government drafts a </a:t>
            </a:r>
            <a:r>
              <a:rPr lang="en-US" sz="1800" u="sng" dirty="0" smtClean="0">
                <a:latin typeface="Comic Sans MS" pitchFamily="66" charset="0"/>
              </a:rPr>
              <a:t>Statement </a:t>
            </a:r>
            <a:r>
              <a:rPr lang="en-US" sz="1800" u="sng" dirty="0">
                <a:latin typeface="Comic Sans MS" pitchFamily="66" charset="0"/>
              </a:rPr>
              <a:t>of the </a:t>
            </a:r>
            <a:r>
              <a:rPr lang="en-US" sz="1800" u="sng" dirty="0" smtClean="0">
                <a:latin typeface="Comic Sans MS" pitchFamily="66" charset="0"/>
              </a:rPr>
              <a:t>Problem</a:t>
            </a:r>
            <a:r>
              <a:rPr lang="en-US" sz="1800" dirty="0" smtClean="0">
                <a:latin typeface="Comic Sans MS" pitchFamily="66" charset="0"/>
              </a:rPr>
              <a:t> (or general </a:t>
            </a:r>
            <a:r>
              <a:rPr lang="en-US" sz="1800" dirty="0">
                <a:latin typeface="Comic Sans MS" pitchFamily="66" charset="0"/>
              </a:rPr>
              <a:t>research </a:t>
            </a:r>
            <a:r>
              <a:rPr lang="en-US" sz="1800" dirty="0" smtClean="0">
                <a:latin typeface="Comic Sans MS" pitchFamily="66" charset="0"/>
              </a:rPr>
              <a:t>interest) to which </a:t>
            </a:r>
            <a:r>
              <a:rPr lang="en-US" sz="1800" dirty="0" err="1" smtClean="0">
                <a:latin typeface="Comic Sans MS" pitchFamily="66" charset="0"/>
              </a:rPr>
              <a:t>offerors</a:t>
            </a:r>
            <a:r>
              <a:rPr lang="en-US" sz="1800" dirty="0" smtClean="0">
                <a:latin typeface="Comic Sans MS" pitchFamily="66" charset="0"/>
              </a:rPr>
              <a:t> propose their </a:t>
            </a:r>
            <a:r>
              <a:rPr lang="en-US" sz="1800" dirty="0">
                <a:latin typeface="Comic Sans MS" pitchFamily="66" charset="0"/>
              </a:rPr>
              <a:t>own </a:t>
            </a:r>
            <a:r>
              <a:rPr lang="en-US" sz="1800" dirty="0" smtClean="0">
                <a:latin typeface="Comic Sans MS" pitchFamily="66" charset="0"/>
              </a:rPr>
              <a:t>SOW and </a:t>
            </a:r>
            <a:r>
              <a:rPr lang="en-US" sz="1800" dirty="0">
                <a:latin typeface="Comic Sans MS" pitchFamily="66" charset="0"/>
              </a:rPr>
              <a:t>technical approach</a:t>
            </a:r>
            <a:r>
              <a:rPr lang="en-US" sz="1800" dirty="0" smtClean="0">
                <a:latin typeface="Comic Sans MS" pitchFamily="66" charset="0"/>
              </a:rPr>
              <a:t>.</a:t>
            </a:r>
            <a:endParaRPr lang="en-US" sz="1800" dirty="0"/>
          </a:p>
        </p:txBody>
      </p:sp>
      <p:sp>
        <p:nvSpPr>
          <p:cNvPr id="5" name="TextBox 4"/>
          <p:cNvSpPr txBox="1"/>
          <p:nvPr/>
        </p:nvSpPr>
        <p:spPr>
          <a:xfrm>
            <a:off x="152400" y="4267200"/>
            <a:ext cx="8610600" cy="2200602"/>
          </a:xfrm>
          <a:prstGeom prst="rect">
            <a:avLst/>
          </a:prstGeom>
          <a:noFill/>
        </p:spPr>
        <p:txBody>
          <a:bodyPr wrap="square" rtlCol="0">
            <a:spAutoFit/>
          </a:bodyPr>
          <a:lstStyle/>
          <a:p>
            <a:r>
              <a:rPr lang="en-US" sz="1800" dirty="0">
                <a:latin typeface="Comic Sans MS" pitchFamily="66" charset="0"/>
              </a:rPr>
              <a:t>(3) </a:t>
            </a:r>
            <a:r>
              <a:rPr lang="en-US" sz="1800" b="1" dirty="0">
                <a:solidFill>
                  <a:srgbClr val="C00000"/>
                </a:solidFill>
                <a:latin typeface="Comic Sans MS" pitchFamily="66" charset="0"/>
              </a:rPr>
              <a:t>Nature of the Competition</a:t>
            </a:r>
            <a:r>
              <a:rPr lang="en-US" sz="1800" b="1" dirty="0">
                <a:solidFill>
                  <a:srgbClr val="1C9903"/>
                </a:solidFill>
                <a:latin typeface="Comic Sans MS" pitchFamily="66" charset="0"/>
              </a:rPr>
              <a:t/>
            </a:r>
            <a:br>
              <a:rPr lang="en-US" sz="1800" b="1" dirty="0">
                <a:solidFill>
                  <a:srgbClr val="1C9903"/>
                </a:solidFill>
                <a:latin typeface="Comic Sans MS" pitchFamily="66" charset="0"/>
              </a:rPr>
            </a:br>
            <a:r>
              <a:rPr lang="en-US" sz="800" dirty="0">
                <a:latin typeface="Comic Sans MS" pitchFamily="66" charset="0"/>
              </a:rPr>
              <a:t/>
            </a:r>
            <a:br>
              <a:rPr lang="en-US" sz="800" dirty="0">
                <a:latin typeface="Comic Sans MS" pitchFamily="66" charset="0"/>
              </a:rPr>
            </a:br>
            <a:r>
              <a:rPr lang="en-US" sz="1800" b="1" dirty="0" smtClean="0">
                <a:solidFill>
                  <a:srgbClr val="C00000"/>
                </a:solidFill>
                <a:latin typeface="Comic Sans MS" pitchFamily="66" charset="0"/>
              </a:rPr>
              <a:t>RFP </a:t>
            </a:r>
            <a:r>
              <a:rPr lang="en-US" sz="1800" dirty="0" smtClean="0">
                <a:latin typeface="Comic Sans MS" pitchFamily="66" charset="0"/>
              </a:rPr>
              <a:t>- </a:t>
            </a:r>
            <a:r>
              <a:rPr lang="en-US" sz="1800" dirty="0">
                <a:latin typeface="Comic Sans MS" pitchFamily="66" charset="0"/>
              </a:rPr>
              <a:t>All proposals are supposed to do the same </a:t>
            </a:r>
            <a:r>
              <a:rPr lang="en-US" sz="1800" dirty="0" smtClean="0">
                <a:latin typeface="Comic Sans MS" pitchFamily="66" charset="0"/>
              </a:rPr>
              <a:t>thing, i.e., </a:t>
            </a:r>
            <a:r>
              <a:rPr lang="en-US" sz="1800" dirty="0">
                <a:latin typeface="Comic Sans MS" pitchFamily="66" charset="0"/>
              </a:rPr>
              <a:t>address </a:t>
            </a:r>
            <a:r>
              <a:rPr lang="en-US" sz="1800" dirty="0" smtClean="0">
                <a:latin typeface="Comic Sans MS" pitchFamily="66" charset="0"/>
              </a:rPr>
              <a:t>the common SOW.  Therefore, they compete</a:t>
            </a:r>
            <a:r>
              <a:rPr lang="en-US" sz="1800" dirty="0">
                <a:latin typeface="Comic Sans MS" pitchFamily="66" charset="0"/>
              </a:rPr>
              <a:t> </a:t>
            </a:r>
            <a:r>
              <a:rPr lang="en-US" sz="1800" dirty="0" smtClean="0">
                <a:latin typeface="Comic Sans MS" pitchFamily="66" charset="0"/>
              </a:rPr>
              <a:t>- </a:t>
            </a:r>
            <a:r>
              <a:rPr lang="en-US" sz="1800" dirty="0">
                <a:latin typeface="Comic Sans MS" pitchFamily="66" charset="0"/>
              </a:rPr>
              <a:t>one against </a:t>
            </a:r>
            <a:r>
              <a:rPr lang="en-US" sz="1800" dirty="0" smtClean="0">
                <a:latin typeface="Comic Sans MS" pitchFamily="66" charset="0"/>
              </a:rPr>
              <a:t>another.  Cost</a:t>
            </a:r>
            <a:r>
              <a:rPr lang="en-US" sz="1800" dirty="0">
                <a:latin typeface="Comic Sans MS" pitchFamily="66" charset="0"/>
              </a:rPr>
              <a:t>, price, or best value, is often the deciding factor. </a:t>
            </a:r>
            <a:br>
              <a:rPr lang="en-US" sz="1800" dirty="0">
                <a:latin typeface="Comic Sans MS" pitchFamily="66" charset="0"/>
              </a:rPr>
            </a:br>
            <a:r>
              <a:rPr lang="en-US" sz="1800" b="1" dirty="0" smtClean="0">
                <a:solidFill>
                  <a:srgbClr val="C00000"/>
                </a:solidFill>
                <a:latin typeface="Comic Sans MS" pitchFamily="66" charset="0"/>
              </a:rPr>
              <a:t>BAA </a:t>
            </a:r>
            <a:r>
              <a:rPr lang="en-US" sz="1800" dirty="0" smtClean="0">
                <a:latin typeface="Comic Sans MS" pitchFamily="66" charset="0"/>
              </a:rPr>
              <a:t>- </a:t>
            </a:r>
            <a:r>
              <a:rPr lang="en-US" sz="1800" dirty="0">
                <a:latin typeface="Comic Sans MS" pitchFamily="66" charset="0"/>
              </a:rPr>
              <a:t>Each proposal presents a unique approach to solving the problem. </a:t>
            </a:r>
            <a:r>
              <a:rPr lang="en-US" sz="1800" dirty="0" smtClean="0">
                <a:latin typeface="Comic Sans MS" pitchFamily="66" charset="0"/>
              </a:rPr>
              <a:t>The technical competition is </a:t>
            </a:r>
            <a:r>
              <a:rPr lang="en-US" sz="1800" dirty="0">
                <a:latin typeface="Comic Sans MS" pitchFamily="66" charset="0"/>
              </a:rPr>
              <a:t>in the “marketplace of ideas.” Cost </a:t>
            </a:r>
            <a:r>
              <a:rPr lang="en-US" sz="1800" dirty="0" smtClean="0">
                <a:latin typeface="Comic Sans MS" pitchFamily="66" charset="0"/>
              </a:rPr>
              <a:t>and/or </a:t>
            </a:r>
            <a:r>
              <a:rPr lang="en-US" sz="1800" dirty="0">
                <a:latin typeface="Comic Sans MS" pitchFamily="66" charset="0"/>
              </a:rPr>
              <a:t>price </a:t>
            </a:r>
            <a:r>
              <a:rPr lang="en-US" sz="1800" dirty="0" smtClean="0">
                <a:latin typeface="Comic Sans MS" pitchFamily="66" charset="0"/>
              </a:rPr>
              <a:t>are </a:t>
            </a:r>
            <a:r>
              <a:rPr lang="en-US" sz="1800" dirty="0">
                <a:latin typeface="Comic Sans MS" pitchFamily="66" charset="0"/>
              </a:rPr>
              <a:t>rarely the deciding </a:t>
            </a:r>
            <a:r>
              <a:rPr lang="en-US" sz="1800" dirty="0" smtClean="0">
                <a:latin typeface="Comic Sans MS" pitchFamily="66" charset="0"/>
              </a:rPr>
              <a:t>factors </a:t>
            </a:r>
            <a:r>
              <a:rPr lang="en-US" sz="1800" dirty="0">
                <a:latin typeface="Comic Sans MS" pitchFamily="66" charset="0"/>
              </a:rPr>
              <a:t>i</a:t>
            </a:r>
            <a:r>
              <a:rPr lang="en-US" sz="1800" dirty="0" smtClean="0">
                <a:latin typeface="Comic Sans MS" pitchFamily="66" charset="0"/>
              </a:rPr>
              <a:t>n determining the </a:t>
            </a:r>
            <a:r>
              <a:rPr lang="en-US" sz="1800" dirty="0">
                <a:latin typeface="Comic Sans MS" pitchFamily="66" charset="0"/>
              </a:rPr>
              <a:t>winning proposal.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3"/>
          <p:cNvSpPr txBox="1">
            <a:spLocks noChangeArrowheads="1"/>
          </p:cNvSpPr>
          <p:nvPr/>
        </p:nvSpPr>
        <p:spPr bwMode="auto">
          <a:xfrm>
            <a:off x="-152400" y="978254"/>
            <a:ext cx="8763000" cy="2222147"/>
          </a:xfrm>
          <a:prstGeom prst="rect">
            <a:avLst/>
          </a:prstGeom>
          <a:noFill/>
          <a:ln w="9525">
            <a:noFill/>
            <a:miter lim="800000"/>
            <a:headEnd/>
            <a:tailEnd/>
          </a:ln>
        </p:spPr>
        <p:txBody>
          <a:bodyPr wrap="square">
            <a:spAutoFit/>
          </a:bodyPr>
          <a:lstStyle/>
          <a:p>
            <a:pPr lvl="1">
              <a:spcBef>
                <a:spcPct val="10000"/>
              </a:spcBef>
              <a:spcAft>
                <a:spcPct val="10000"/>
              </a:spcAft>
              <a:buFont typeface="Wingdings" pitchFamily="2" charset="2"/>
              <a:buChar char="§"/>
              <a:tabLst>
                <a:tab pos="746125" algn="l"/>
                <a:tab pos="1597025" algn="l"/>
              </a:tabLst>
            </a:pPr>
            <a:r>
              <a:rPr lang="en-US" sz="2400" dirty="0">
                <a:latin typeface="Comic Sans MS" pitchFamily="66" charset="0"/>
              </a:rPr>
              <a:t> </a:t>
            </a:r>
            <a:r>
              <a:rPr lang="en-US" sz="2200" dirty="0" smtClean="0">
                <a:latin typeface="Comic Sans MS" pitchFamily="66" charset="0"/>
              </a:rPr>
              <a:t>Mutually </a:t>
            </a:r>
            <a:r>
              <a:rPr lang="en-US" sz="2200" b="1" dirty="0">
                <a:solidFill>
                  <a:srgbClr val="C00000"/>
                </a:solidFill>
                <a:latin typeface="Comic Sans MS" pitchFamily="66" charset="0"/>
              </a:rPr>
              <a:t>binding legal relationship </a:t>
            </a:r>
            <a:r>
              <a:rPr lang="en-US" sz="2200" dirty="0">
                <a:latin typeface="Comic Sans MS" pitchFamily="66" charset="0"/>
              </a:rPr>
              <a:t>that binds the seller 	to deliver certain specified goods or services 	(deliverables) in exchange for </a:t>
            </a:r>
            <a:r>
              <a:rPr lang="en-US" sz="2200" dirty="0" smtClean="0">
                <a:latin typeface="Comic Sans MS" pitchFamily="66" charset="0"/>
              </a:rPr>
              <a:t>a certain </a:t>
            </a:r>
            <a:r>
              <a:rPr lang="en-US" sz="2200" dirty="0">
                <a:latin typeface="Comic Sans MS" pitchFamily="66" charset="0"/>
              </a:rPr>
              <a:t>specified 	consideration (usually money)</a:t>
            </a:r>
          </a:p>
          <a:p>
            <a:pPr lvl="1">
              <a:spcBef>
                <a:spcPct val="10000"/>
              </a:spcBef>
              <a:spcAft>
                <a:spcPct val="10000"/>
              </a:spcAft>
              <a:buFont typeface="Wingdings" pitchFamily="2" charset="2"/>
              <a:buChar char="§"/>
              <a:tabLst>
                <a:tab pos="738188" algn="l"/>
                <a:tab pos="1597025" algn="l"/>
              </a:tabLst>
            </a:pPr>
            <a:r>
              <a:rPr lang="en-US" sz="2200" dirty="0" smtClean="0">
                <a:latin typeface="Comic Sans MS" pitchFamily="66" charset="0"/>
              </a:rPr>
              <a:t>  Competition </a:t>
            </a:r>
            <a:r>
              <a:rPr lang="en-US" sz="2200" dirty="0">
                <a:latin typeface="Comic Sans MS" pitchFamily="66" charset="0"/>
              </a:rPr>
              <a:t>in Contracting Act of 1984 allowed </a:t>
            </a:r>
            <a:r>
              <a:rPr lang="en-US" sz="2200" dirty="0" smtClean="0">
                <a:latin typeface="Comic Sans MS" pitchFamily="66" charset="0"/>
              </a:rPr>
              <a:t>for </a:t>
            </a:r>
            <a:r>
              <a:rPr lang="en-US" sz="2200" dirty="0">
                <a:latin typeface="Comic Sans MS" pitchFamily="66" charset="0"/>
              </a:rPr>
              <a:t>basic </a:t>
            </a:r>
            <a:r>
              <a:rPr lang="en-US" sz="2200" dirty="0" smtClean="0">
                <a:latin typeface="Comic Sans MS" pitchFamily="66" charset="0"/>
              </a:rPr>
              <a:t>	research proposals to use BAA; </a:t>
            </a:r>
            <a:r>
              <a:rPr lang="en-US" sz="2200" dirty="0">
                <a:latin typeface="Comic Sans MS" pitchFamily="66" charset="0"/>
              </a:rPr>
              <a:t>otherwise RFP or </a:t>
            </a:r>
            <a:r>
              <a:rPr lang="en-US" sz="2200" dirty="0" smtClean="0">
                <a:latin typeface="Comic Sans MS" pitchFamily="66" charset="0"/>
              </a:rPr>
              <a:t>IFB</a:t>
            </a:r>
            <a:endParaRPr lang="en-US" sz="2200" dirty="0">
              <a:latin typeface="Comic Sans MS" pitchFamily="66" charset="0"/>
            </a:endParaRPr>
          </a:p>
        </p:txBody>
      </p:sp>
      <p:sp>
        <p:nvSpPr>
          <p:cNvPr id="911364" name="Text Box 4"/>
          <p:cNvSpPr txBox="1">
            <a:spLocks noChangeArrowheads="1"/>
          </p:cNvSpPr>
          <p:nvPr/>
        </p:nvSpPr>
        <p:spPr bwMode="auto">
          <a:xfrm>
            <a:off x="-152400" y="3109914"/>
            <a:ext cx="8763000" cy="3443287"/>
          </a:xfrm>
          <a:prstGeom prst="rect">
            <a:avLst/>
          </a:prstGeom>
          <a:noFill/>
          <a:ln w="9525">
            <a:noFill/>
            <a:miter lim="800000"/>
            <a:headEnd/>
            <a:tailEnd/>
          </a:ln>
        </p:spPr>
        <p:txBody>
          <a:bodyPr>
            <a:spAutoFit/>
          </a:bodyPr>
          <a:lstStyle/>
          <a:p>
            <a:pPr lvl="1">
              <a:spcBef>
                <a:spcPct val="10000"/>
              </a:spcBef>
              <a:spcAft>
                <a:spcPct val="10000"/>
              </a:spcAft>
              <a:buFont typeface="Wingdings" pitchFamily="2" charset="2"/>
              <a:buChar char="§"/>
              <a:tabLst>
                <a:tab pos="738188" algn="l"/>
                <a:tab pos="1597025" algn="l"/>
              </a:tabLst>
            </a:pPr>
            <a:r>
              <a:rPr lang="en-US" sz="2400" dirty="0">
                <a:latin typeface="Comic Sans MS" pitchFamily="66" charset="0"/>
              </a:rPr>
              <a:t>  </a:t>
            </a:r>
            <a:r>
              <a:rPr lang="en-US" sz="2200" dirty="0">
                <a:latin typeface="Comic Sans MS" pitchFamily="66" charset="0"/>
              </a:rPr>
              <a:t>Terms are </a:t>
            </a:r>
            <a:r>
              <a:rPr lang="en-US" sz="2200" b="1" dirty="0">
                <a:solidFill>
                  <a:srgbClr val="C00000"/>
                </a:solidFill>
                <a:latin typeface="Comic Sans MS" pitchFamily="66" charset="0"/>
              </a:rPr>
              <a:t>detailed and specific</a:t>
            </a:r>
          </a:p>
          <a:p>
            <a:pPr lvl="1">
              <a:spcBef>
                <a:spcPct val="10000"/>
              </a:spcBef>
              <a:spcAft>
                <a:spcPct val="10000"/>
              </a:spcAft>
              <a:buFont typeface="Wingdings" pitchFamily="2" charset="2"/>
              <a:buChar char="§"/>
              <a:tabLst>
                <a:tab pos="738188" algn="l"/>
                <a:tab pos="1597025" algn="l"/>
              </a:tabLst>
            </a:pPr>
            <a:r>
              <a:rPr lang="en-US" sz="2200" dirty="0">
                <a:latin typeface="Comic Sans MS" pitchFamily="66" charset="0"/>
              </a:rPr>
              <a:t>  </a:t>
            </a:r>
            <a:r>
              <a:rPr lang="en-US" sz="2200" b="1" dirty="0">
                <a:solidFill>
                  <a:srgbClr val="C00000"/>
                </a:solidFill>
                <a:latin typeface="Comic Sans MS" pitchFamily="66" charset="0"/>
              </a:rPr>
              <a:t>Activities largely determined by sponsor </a:t>
            </a:r>
            <a:r>
              <a:rPr lang="en-US" sz="2200" dirty="0">
                <a:latin typeface="Comic Sans MS" pitchFamily="66" charset="0"/>
              </a:rPr>
              <a:t>(buyer)</a:t>
            </a:r>
          </a:p>
          <a:p>
            <a:pPr lvl="1">
              <a:spcBef>
                <a:spcPct val="10000"/>
              </a:spcBef>
              <a:spcAft>
                <a:spcPct val="10000"/>
              </a:spcAft>
              <a:buFont typeface="Wingdings" pitchFamily="2" charset="2"/>
              <a:buChar char="§"/>
              <a:tabLst>
                <a:tab pos="738188" algn="l"/>
                <a:tab pos="1597025" algn="l"/>
              </a:tabLst>
            </a:pPr>
            <a:r>
              <a:rPr lang="en-US" sz="2200" dirty="0">
                <a:latin typeface="Comic Sans MS" pitchFamily="66" charset="0"/>
              </a:rPr>
              <a:t>  </a:t>
            </a:r>
            <a:r>
              <a:rPr lang="en-US" sz="2200" b="1" dirty="0">
                <a:solidFill>
                  <a:srgbClr val="C00000"/>
                </a:solidFill>
                <a:latin typeface="Comic Sans MS" pitchFamily="66" charset="0"/>
              </a:rPr>
              <a:t>Less latitude </a:t>
            </a:r>
            <a:r>
              <a:rPr lang="en-US" sz="2200" dirty="0">
                <a:latin typeface="Comic Sans MS" pitchFamily="66" charset="0"/>
              </a:rPr>
              <a:t>to modify scope of work and line-item 	</a:t>
            </a:r>
            <a:r>
              <a:rPr lang="en-US" sz="2200" dirty="0" smtClean="0">
                <a:latin typeface="Comic Sans MS" pitchFamily="66" charset="0"/>
              </a:rPr>
              <a:t>expenditures (usually requires CO approval)</a:t>
            </a:r>
            <a:endParaRPr lang="en-US" sz="2200" dirty="0">
              <a:latin typeface="Comic Sans MS" pitchFamily="66" charset="0"/>
            </a:endParaRPr>
          </a:p>
          <a:p>
            <a:pPr lvl="1">
              <a:spcBef>
                <a:spcPct val="10000"/>
              </a:spcBef>
              <a:spcAft>
                <a:spcPct val="10000"/>
              </a:spcAft>
              <a:buFont typeface="Wingdings" pitchFamily="2" charset="2"/>
              <a:buChar char="§"/>
              <a:tabLst>
                <a:tab pos="738188" algn="l"/>
                <a:tab pos="1597025" algn="l"/>
              </a:tabLst>
            </a:pPr>
            <a:r>
              <a:rPr lang="en-US" sz="2200" dirty="0">
                <a:latin typeface="Comic Sans MS" pitchFamily="66" charset="0"/>
              </a:rPr>
              <a:t>  Funding </a:t>
            </a:r>
            <a:r>
              <a:rPr lang="en-US" sz="2200" dirty="0" smtClean="0">
                <a:latin typeface="Comic Sans MS" pitchFamily="66" charset="0"/>
              </a:rPr>
              <a:t>is often </a:t>
            </a:r>
            <a:r>
              <a:rPr lang="en-US" sz="2200" b="1" dirty="0" smtClean="0">
                <a:solidFill>
                  <a:srgbClr val="C00000"/>
                </a:solidFill>
                <a:latin typeface="Comic Sans MS" pitchFamily="66" charset="0"/>
              </a:rPr>
              <a:t>incremental</a:t>
            </a:r>
            <a:r>
              <a:rPr lang="en-US" sz="2200" dirty="0">
                <a:latin typeface="Comic Sans MS" pitchFamily="66" charset="0"/>
              </a:rPr>
              <a:t>, tied to work components, and </a:t>
            </a:r>
            <a:r>
              <a:rPr lang="en-US" sz="2200" dirty="0" smtClean="0">
                <a:latin typeface="Comic Sans MS" pitchFamily="66" charset="0"/>
              </a:rPr>
              <a:t>	the final </a:t>
            </a:r>
            <a:r>
              <a:rPr lang="en-US" sz="2200" dirty="0">
                <a:latin typeface="Comic Sans MS" pitchFamily="66" charset="0"/>
              </a:rPr>
              <a:t>payment </a:t>
            </a:r>
            <a:r>
              <a:rPr lang="en-US" sz="2200" dirty="0" smtClean="0">
                <a:latin typeface="Comic Sans MS" pitchFamily="66" charset="0"/>
              </a:rPr>
              <a:t>may </a:t>
            </a:r>
            <a:r>
              <a:rPr lang="en-US" sz="2200" dirty="0">
                <a:latin typeface="Comic Sans MS" pitchFamily="66" charset="0"/>
              </a:rPr>
              <a:t>be held till “acceptance” of 	deliverables</a:t>
            </a:r>
          </a:p>
          <a:p>
            <a:pPr lvl="1">
              <a:spcBef>
                <a:spcPct val="10000"/>
              </a:spcBef>
              <a:spcAft>
                <a:spcPct val="10000"/>
              </a:spcAft>
              <a:buFont typeface="Wingdings" pitchFamily="2" charset="2"/>
              <a:buChar char="§"/>
              <a:tabLst>
                <a:tab pos="738188" algn="l"/>
                <a:tab pos="1597025" algn="l"/>
              </a:tabLst>
            </a:pPr>
            <a:r>
              <a:rPr lang="en-US" sz="2200" dirty="0">
                <a:latin typeface="Comic Sans MS" pitchFamily="66" charset="0"/>
              </a:rPr>
              <a:t>  Process governed by the </a:t>
            </a:r>
            <a:r>
              <a:rPr lang="en-US" sz="2200" b="1" dirty="0">
                <a:solidFill>
                  <a:srgbClr val="C00000"/>
                </a:solidFill>
                <a:latin typeface="Comic Sans MS" pitchFamily="66" charset="0"/>
              </a:rPr>
              <a:t>FAR</a:t>
            </a:r>
            <a:r>
              <a:rPr lang="en-US" sz="2200" dirty="0">
                <a:latin typeface="Comic Sans MS" pitchFamily="66" charset="0"/>
              </a:rPr>
              <a:t> (Federal Acquisition 	Regulation)</a:t>
            </a:r>
          </a:p>
        </p:txBody>
      </p:sp>
      <p:sp>
        <p:nvSpPr>
          <p:cNvPr id="5" name="Text Box 2"/>
          <p:cNvSpPr txBox="1">
            <a:spLocks noChangeArrowheads="1"/>
          </p:cNvSpPr>
          <p:nvPr/>
        </p:nvSpPr>
        <p:spPr bwMode="auto">
          <a:xfrm>
            <a:off x="304800" y="228600"/>
            <a:ext cx="84582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smtClean="0">
                <a:solidFill>
                  <a:srgbClr val="FFFFFF"/>
                </a:solidFill>
                <a:latin typeface="Comic Sans MS" pitchFamily="66" charset="0"/>
              </a:rPr>
              <a:t>Contracts: More Detail</a:t>
            </a:r>
            <a:endParaRPr lang="en-US" sz="3600" dirty="0">
              <a:solidFill>
                <a:srgbClr val="FFFFFF"/>
              </a:solidFill>
              <a:latin typeface="Comic Sans MS" pitchFamily="66" charset="0"/>
            </a:endParaRPr>
          </a:p>
        </p:txBody>
      </p:sp>
      <p:sp>
        <p:nvSpPr>
          <p:cNvPr id="6" name="TextBox 5"/>
          <p:cNvSpPr txBox="1"/>
          <p:nvPr/>
        </p:nvSpPr>
        <p:spPr>
          <a:xfrm>
            <a:off x="7612380" y="3200401"/>
            <a:ext cx="1381125" cy="1384995"/>
          </a:xfrm>
          <a:prstGeom prst="rect">
            <a:avLst/>
          </a:prstGeom>
          <a:solidFill>
            <a:srgbClr val="FFFF00"/>
          </a:solidFill>
          <a:ln w="38100">
            <a:solidFill>
              <a:schemeClr val="tx1"/>
            </a:solidFill>
          </a:ln>
        </p:spPr>
        <p:txBody>
          <a:bodyPr wrap="square" rtlCol="0">
            <a:spAutoFit/>
          </a:bodyPr>
          <a:lstStyle/>
          <a:p>
            <a:pPr algn="ctr"/>
            <a:r>
              <a:rPr lang="en-US" sz="2800" dirty="0" smtClean="0">
                <a:latin typeface="Comic Sans MS" pitchFamily="66" charset="0"/>
              </a:rPr>
              <a:t>What is the FAR?</a:t>
            </a:r>
            <a:endParaRPr lang="en-US" sz="28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113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113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1136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1136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1136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Effect transition="in" filter="fade">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64" grpId="0" build="p" bldLvl="2" autoUpdateAnimBg="0"/>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4801" y="-304800"/>
            <a:ext cx="8596313" cy="1295400"/>
          </a:xfrm>
        </p:spPr>
        <p:txBody>
          <a:bodyPr/>
          <a:lstStyle/>
          <a:p>
            <a:pPr>
              <a:tabLst>
                <a:tab pos="631825" algn="l"/>
              </a:tabLst>
            </a:pPr>
            <a:r>
              <a:rPr lang="en-US" sz="3600" b="1" dirty="0" smtClean="0">
                <a:solidFill>
                  <a:srgbClr val="C00000"/>
                </a:solidFill>
                <a:latin typeface="Comic Sans MS" pitchFamily="66" charset="0"/>
              </a:rPr>
              <a:t>FAR: Federal Acquisition Regulation</a:t>
            </a:r>
          </a:p>
        </p:txBody>
      </p:sp>
      <p:sp>
        <p:nvSpPr>
          <p:cNvPr id="25603" name="Rectangle 3"/>
          <p:cNvSpPr>
            <a:spLocks noGrp="1" noChangeArrowheads="1"/>
          </p:cNvSpPr>
          <p:nvPr>
            <p:ph type="body" idx="1"/>
          </p:nvPr>
        </p:nvSpPr>
        <p:spPr>
          <a:xfrm>
            <a:off x="152400" y="990600"/>
            <a:ext cx="8839200" cy="4038600"/>
          </a:xfrm>
        </p:spPr>
        <p:txBody>
          <a:bodyPr/>
          <a:lstStyle/>
          <a:p>
            <a:pPr marL="457200" lvl="1" indent="-457200">
              <a:spcBef>
                <a:spcPts val="0"/>
              </a:spcBef>
              <a:buClrTx/>
              <a:buFont typeface="Wingdings" pitchFamily="2" charset="2"/>
              <a:buChar char="§"/>
            </a:pPr>
            <a:r>
              <a:rPr lang="en-US" sz="2400" dirty="0">
                <a:latin typeface="Comic Sans MS" pitchFamily="66" charset="0"/>
              </a:rPr>
              <a:t>T</a:t>
            </a:r>
            <a:r>
              <a:rPr lang="en-US" sz="2400" dirty="0" smtClean="0">
                <a:latin typeface="Comic Sans MS" pitchFamily="66" charset="0"/>
              </a:rPr>
              <a:t>he </a:t>
            </a:r>
            <a:r>
              <a:rPr lang="en-US" sz="2400" dirty="0">
                <a:latin typeface="Comic Sans MS" pitchFamily="66" charset="0"/>
              </a:rPr>
              <a:t>FAR is a system of uniform policies and </a:t>
            </a:r>
            <a:r>
              <a:rPr lang="en-US" sz="2400" dirty="0" smtClean="0">
                <a:latin typeface="Comic Sans MS" pitchFamily="66" charset="0"/>
              </a:rPr>
              <a:t>procedures governing </a:t>
            </a:r>
            <a:r>
              <a:rPr lang="en-US" sz="2400" dirty="0">
                <a:latin typeface="Comic Sans MS" pitchFamily="66" charset="0"/>
              </a:rPr>
              <a:t>the acquisition </a:t>
            </a:r>
            <a:r>
              <a:rPr lang="en-US" sz="2400" dirty="0" smtClean="0">
                <a:latin typeface="Comic Sans MS" pitchFamily="66" charset="0"/>
              </a:rPr>
              <a:t>and </a:t>
            </a:r>
            <a:r>
              <a:rPr lang="en-US" sz="2400" dirty="0">
                <a:latin typeface="Comic Sans MS" pitchFamily="66" charset="0"/>
              </a:rPr>
              <a:t>contracting activities of </a:t>
            </a:r>
            <a:r>
              <a:rPr lang="en-US" sz="2400" dirty="0" smtClean="0">
                <a:latin typeface="Comic Sans MS" pitchFamily="66" charset="0"/>
              </a:rPr>
              <a:t>all federal </a:t>
            </a:r>
            <a:r>
              <a:rPr lang="en-US" sz="2400" dirty="0">
                <a:latin typeface="Comic Sans MS" pitchFamily="66" charset="0"/>
              </a:rPr>
              <a:t>executive agencies</a:t>
            </a:r>
            <a:r>
              <a:rPr lang="en-US" sz="2400" dirty="0" smtClean="0">
                <a:latin typeface="Comic Sans MS" pitchFamily="66" charset="0"/>
              </a:rPr>
              <a:t>.</a:t>
            </a:r>
          </a:p>
          <a:p>
            <a:pPr marL="457200" lvl="1" indent="-457200">
              <a:spcBef>
                <a:spcPts val="0"/>
              </a:spcBef>
              <a:buClrTx/>
              <a:buFont typeface="Wingdings" pitchFamily="2" charset="2"/>
              <a:buChar char="§"/>
            </a:pPr>
            <a:endParaRPr lang="en-US" sz="800" dirty="0">
              <a:latin typeface="Comic Sans MS" pitchFamily="66" charset="0"/>
            </a:endParaRPr>
          </a:p>
          <a:p>
            <a:pPr>
              <a:spcBef>
                <a:spcPts val="0"/>
              </a:spcBef>
              <a:buClrTx/>
            </a:pPr>
            <a:r>
              <a:rPr lang="en-US" sz="2400" dirty="0" smtClean="0">
                <a:latin typeface="Comic Sans MS" pitchFamily="66" charset="0"/>
              </a:rPr>
              <a:t> Codified in Chapter 1 of Title 48 CFR.</a:t>
            </a:r>
          </a:p>
          <a:p>
            <a:pPr>
              <a:spcBef>
                <a:spcPts val="0"/>
              </a:spcBef>
              <a:buClrTx/>
            </a:pPr>
            <a:endParaRPr lang="en-US" sz="800" dirty="0" smtClean="0">
              <a:latin typeface="Comic Sans MS" pitchFamily="66" charset="0"/>
            </a:endParaRPr>
          </a:p>
          <a:p>
            <a:pPr>
              <a:spcBef>
                <a:spcPts val="0"/>
              </a:spcBef>
              <a:buClrTx/>
              <a:tabLst>
                <a:tab pos="1143000" algn="l"/>
              </a:tabLst>
            </a:pPr>
            <a:r>
              <a:rPr lang="en-US" sz="2400" dirty="0" smtClean="0">
                <a:latin typeface="Comic Sans MS" pitchFamily="66" charset="0"/>
              </a:rPr>
              <a:t> Statutory authority to issue and </a:t>
            </a:r>
          </a:p>
          <a:p>
            <a:pPr marL="0" indent="0">
              <a:spcBef>
                <a:spcPts val="0"/>
              </a:spcBef>
              <a:buClrTx/>
              <a:buNone/>
              <a:tabLst>
                <a:tab pos="1143000" algn="l"/>
              </a:tabLst>
            </a:pPr>
            <a:r>
              <a:rPr lang="en-US" sz="2400" dirty="0">
                <a:latin typeface="Comic Sans MS" pitchFamily="66" charset="0"/>
              </a:rPr>
              <a:t> </a:t>
            </a:r>
            <a:r>
              <a:rPr lang="en-US" sz="2400" dirty="0" smtClean="0">
                <a:latin typeface="Comic Sans MS" pitchFamily="66" charset="0"/>
              </a:rPr>
              <a:t>    maintain the FAR resides with the </a:t>
            </a:r>
          </a:p>
          <a:p>
            <a:pPr marL="0" indent="0">
              <a:spcBef>
                <a:spcPts val="0"/>
              </a:spcBef>
              <a:buClrTx/>
              <a:buNone/>
              <a:tabLst>
                <a:tab pos="1143000" algn="l"/>
              </a:tabLst>
            </a:pPr>
            <a:r>
              <a:rPr lang="en-US" sz="2400" dirty="0" smtClean="0">
                <a:latin typeface="Comic Sans MS" pitchFamily="66" charset="0"/>
              </a:rPr>
              <a:t>     Secretary of Defense, and the </a:t>
            </a:r>
          </a:p>
          <a:p>
            <a:pPr marL="0" indent="0">
              <a:spcBef>
                <a:spcPts val="0"/>
              </a:spcBef>
              <a:buClrTx/>
              <a:buNone/>
              <a:tabLst>
                <a:tab pos="1143000" algn="l"/>
              </a:tabLst>
            </a:pPr>
            <a:r>
              <a:rPr lang="en-US" sz="2400" dirty="0" smtClean="0">
                <a:latin typeface="Comic Sans MS" pitchFamily="66" charset="0"/>
              </a:rPr>
              <a:t>     Administrators of General Services</a:t>
            </a:r>
          </a:p>
          <a:p>
            <a:pPr marL="0" indent="0">
              <a:spcBef>
                <a:spcPts val="0"/>
              </a:spcBef>
              <a:buClrTx/>
              <a:buNone/>
              <a:tabLst>
                <a:tab pos="1143000" algn="l"/>
              </a:tabLst>
            </a:pPr>
            <a:r>
              <a:rPr lang="en-US" sz="2400" dirty="0" smtClean="0">
                <a:latin typeface="Comic Sans MS" pitchFamily="66" charset="0"/>
              </a:rPr>
              <a:t>     and the National Aeronautics and Space Administration.</a:t>
            </a:r>
          </a:p>
          <a:p>
            <a:pPr marL="0" indent="0">
              <a:spcBef>
                <a:spcPts val="0"/>
              </a:spcBef>
              <a:buClrTx/>
              <a:buNone/>
              <a:tabLst>
                <a:tab pos="1143000" algn="l"/>
              </a:tabLst>
            </a:pPr>
            <a:endParaRPr lang="en-US" sz="800" dirty="0" smtClean="0">
              <a:latin typeface="Comic Sans MS" pitchFamily="66" charset="0"/>
            </a:endParaRPr>
          </a:p>
          <a:p>
            <a:pPr>
              <a:spcBef>
                <a:spcPts val="0"/>
              </a:spcBef>
              <a:buClrTx/>
              <a:tabLst>
                <a:tab pos="1143000" algn="l"/>
              </a:tabLst>
            </a:pPr>
            <a:r>
              <a:rPr lang="en-US" sz="2400" dirty="0" smtClean="0">
                <a:latin typeface="Comic Sans MS" pitchFamily="66" charset="0"/>
              </a:rPr>
              <a:t>Agencies may publish FAR </a:t>
            </a:r>
            <a:r>
              <a:rPr lang="en-US" sz="2400" u="sng" dirty="0" smtClean="0">
                <a:latin typeface="Comic Sans MS" pitchFamily="66" charset="0"/>
              </a:rPr>
              <a:t>supplements</a:t>
            </a:r>
            <a:r>
              <a:rPr lang="en-US" sz="2400" dirty="0" smtClean="0">
                <a:latin typeface="Comic Sans MS" pitchFamily="66" charset="0"/>
              </a:rPr>
              <a:t>, e.g., DFARS. </a:t>
            </a:r>
          </a:p>
          <a:p>
            <a:pPr>
              <a:spcBef>
                <a:spcPts val="0"/>
              </a:spcBef>
              <a:buClrTx/>
              <a:tabLst>
                <a:tab pos="1143000" algn="l"/>
              </a:tabLst>
            </a:pPr>
            <a:endParaRPr lang="en-US" sz="800" dirty="0" smtClean="0">
              <a:latin typeface="Comic Sans MS" pitchFamily="66" charset="0"/>
            </a:endParaRPr>
          </a:p>
          <a:p>
            <a:pPr>
              <a:spcBef>
                <a:spcPts val="0"/>
              </a:spcBef>
              <a:buClrTx/>
              <a:tabLst>
                <a:tab pos="1143000" algn="l"/>
              </a:tabLst>
            </a:pPr>
            <a:r>
              <a:rPr lang="en-US" sz="2400" dirty="0">
                <a:latin typeface="Comic Sans MS" pitchFamily="66" charset="0"/>
              </a:rPr>
              <a:t>The federal courts in </a:t>
            </a:r>
            <a:r>
              <a:rPr lang="en-US" sz="2400" i="1" dirty="0">
                <a:latin typeface="Comic Sans MS" pitchFamily="66" charset="0"/>
              </a:rPr>
              <a:t>Davies Precision Machining </a:t>
            </a:r>
            <a:r>
              <a:rPr lang="en-US" sz="2400" i="1" dirty="0" smtClean="0">
                <a:latin typeface="Comic Sans MS" pitchFamily="66" charset="0"/>
              </a:rPr>
              <a:t>Inc. </a:t>
            </a:r>
            <a:r>
              <a:rPr lang="en-US" sz="2400" i="1" dirty="0">
                <a:latin typeface="Comic Sans MS" pitchFamily="66" charset="0"/>
              </a:rPr>
              <a:t>v. </a:t>
            </a:r>
            <a:r>
              <a:rPr lang="en-US" sz="2400" i="1" dirty="0" smtClean="0">
                <a:latin typeface="Comic Sans MS" pitchFamily="66" charset="0"/>
              </a:rPr>
              <a:t>U.S</a:t>
            </a:r>
            <a:r>
              <a:rPr lang="en-US" sz="2400" i="1" dirty="0">
                <a:latin typeface="Comic Sans MS" pitchFamily="66" charset="0"/>
              </a:rPr>
              <a:t>. </a:t>
            </a:r>
            <a:r>
              <a:rPr lang="en-US" sz="2400" dirty="0">
                <a:latin typeface="Comic Sans MS" pitchFamily="66" charset="0"/>
              </a:rPr>
              <a:t>held that the FAR and its supplements have the </a:t>
            </a:r>
            <a:r>
              <a:rPr lang="en-US" sz="2400" dirty="0" smtClean="0">
                <a:latin typeface="Comic Sans MS" pitchFamily="66" charset="0"/>
              </a:rPr>
              <a:t>“effect </a:t>
            </a:r>
            <a:r>
              <a:rPr lang="en-US" sz="2400" dirty="0">
                <a:latin typeface="Comic Sans MS" pitchFamily="66" charset="0"/>
              </a:rPr>
              <a:t>of law</a:t>
            </a:r>
            <a:r>
              <a:rPr lang="en-US" sz="2400" dirty="0" smtClean="0">
                <a:latin typeface="Comic Sans MS" pitchFamily="66" charset="0"/>
              </a:rPr>
              <a:t>.”</a:t>
            </a:r>
          </a:p>
        </p:txBody>
      </p:sp>
      <p:sp>
        <p:nvSpPr>
          <p:cNvPr id="5" name="TextBox 4"/>
          <p:cNvSpPr txBox="1"/>
          <p:nvPr/>
        </p:nvSpPr>
        <p:spPr>
          <a:xfrm>
            <a:off x="6391275" y="2209800"/>
            <a:ext cx="2514600" cy="1938992"/>
          </a:xfrm>
          <a:prstGeom prst="rect">
            <a:avLst/>
          </a:prstGeom>
          <a:solidFill>
            <a:srgbClr val="FFFF00"/>
          </a:solidFill>
          <a:ln w="38100">
            <a:solidFill>
              <a:schemeClr val="tx1"/>
            </a:solidFill>
          </a:ln>
        </p:spPr>
        <p:txBody>
          <a:bodyPr wrap="square" rtlCol="0">
            <a:spAutoFit/>
          </a:bodyPr>
          <a:lstStyle/>
          <a:p>
            <a:pPr algn="ctr"/>
            <a:r>
              <a:rPr lang="en-US" sz="2000" dirty="0" smtClean="0">
                <a:latin typeface="Comic Sans MS" pitchFamily="66" charset="0"/>
              </a:rPr>
              <a:t>Since the FAR is implemented in the C.F.R., it is part of the “permanent rules” of the government!</a:t>
            </a:r>
            <a:endParaRPr lang="en-US" sz="2000" dirty="0">
              <a:latin typeface="Comic Sans MS" pitchFamily="66" charset="0"/>
            </a:endParaRPr>
          </a:p>
        </p:txBody>
      </p:sp>
    </p:spTree>
    <p:extLst>
      <p:ext uri="{BB962C8B-B14F-4D97-AF65-F5344CB8AC3E}">
        <p14:creationId xmlns:p14="http://schemas.microsoft.com/office/powerpoint/2010/main" val="1058487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5603">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25603">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25603">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25603">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5603">
                                            <p:txEl>
                                              <p:pRg st="8" end="8"/>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5603">
                                            <p:txEl>
                                              <p:pRg st="10" end="1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2560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04800" y="533400"/>
            <a:ext cx="8686800" cy="5216813"/>
          </a:xfrm>
          <a:prstGeom prst="rect">
            <a:avLst/>
          </a:prstGeom>
          <a:noFill/>
          <a:ln w="9525">
            <a:noFill/>
            <a:miter lim="800000"/>
            <a:headEnd/>
            <a:tailEnd/>
          </a:ln>
        </p:spPr>
        <p:txBody>
          <a:bodyPr wrap="square">
            <a:spAutoFit/>
          </a:bodyPr>
          <a:lstStyle/>
          <a:p>
            <a:pPr>
              <a:spcBef>
                <a:spcPct val="50000"/>
              </a:spcBef>
            </a:pPr>
            <a:r>
              <a:rPr lang="en-US" sz="2800" dirty="0" smtClean="0">
                <a:solidFill>
                  <a:schemeClr val="bg1">
                    <a:lumMod val="25000"/>
                  </a:schemeClr>
                </a:solidFill>
                <a:latin typeface="Comic Sans MS" pitchFamily="66" charset="0"/>
              </a:rPr>
              <a:t>The </a:t>
            </a:r>
            <a:r>
              <a:rPr lang="en-US" sz="2800" u="sng" dirty="0" smtClean="0">
                <a:solidFill>
                  <a:schemeClr val="bg1">
                    <a:lumMod val="25000"/>
                  </a:schemeClr>
                </a:solidFill>
                <a:latin typeface="Comic Sans MS" pitchFamily="66" charset="0"/>
              </a:rPr>
              <a:t>original purpose</a:t>
            </a:r>
            <a:r>
              <a:rPr lang="en-US" sz="2800" dirty="0" smtClean="0">
                <a:solidFill>
                  <a:schemeClr val="bg1">
                    <a:lumMod val="25000"/>
                  </a:schemeClr>
                </a:solidFill>
                <a:latin typeface="Comic Sans MS" pitchFamily="66" charset="0"/>
              </a:rPr>
              <a:t> of the FAR was to consolidate the numerous individual agency regulations into one comprehensive set of standards which would apply government-wide.  </a:t>
            </a:r>
          </a:p>
          <a:p>
            <a:pPr marL="457200" indent="-457200">
              <a:spcBef>
                <a:spcPct val="50000"/>
              </a:spcBef>
              <a:buFont typeface="Wingdings" pitchFamily="2" charset="2"/>
              <a:buChar char="§"/>
            </a:pPr>
            <a:r>
              <a:rPr lang="en-US" sz="2600" dirty="0" smtClean="0">
                <a:latin typeface="Comic Sans MS" pitchFamily="66" charset="0"/>
              </a:rPr>
              <a:t>“Officially” agencies are discouraged from issuing supplemental regulations. </a:t>
            </a:r>
          </a:p>
          <a:p>
            <a:pPr marL="457200" indent="-457200">
              <a:spcBef>
                <a:spcPct val="50000"/>
              </a:spcBef>
              <a:buFont typeface="Wingdings" pitchFamily="2" charset="2"/>
              <a:buChar char="§"/>
            </a:pPr>
            <a:r>
              <a:rPr lang="en-US" sz="2600" dirty="0">
                <a:latin typeface="Comic Sans MS" pitchFamily="66" charset="0"/>
              </a:rPr>
              <a:t>H</a:t>
            </a:r>
            <a:r>
              <a:rPr lang="en-US" sz="2600" dirty="0" smtClean="0">
                <a:latin typeface="Comic Sans MS" pitchFamily="66" charset="0"/>
              </a:rPr>
              <a:t>owever, every cabinet-level department has issued their own supplements which often place further restrictions or requirements on contractors.</a:t>
            </a:r>
          </a:p>
          <a:p>
            <a:pPr marL="457200" indent="-457200">
              <a:spcBef>
                <a:spcPct val="50000"/>
              </a:spcBef>
              <a:buFont typeface="Wingdings" pitchFamily="2" charset="2"/>
              <a:buChar char="§"/>
            </a:pPr>
            <a:r>
              <a:rPr lang="en-US" sz="2600" dirty="0" smtClean="0">
                <a:latin typeface="Comic Sans MS" pitchFamily="66" charset="0"/>
              </a:rPr>
              <a:t>DFARS – Defense Federal Acquisition Regulation Supplement is an example.</a:t>
            </a:r>
            <a:endParaRPr lang="en-US" sz="2600" dirty="0">
              <a:latin typeface="Comic Sans MS" pitchFamily="66" charset="0"/>
            </a:endParaRPr>
          </a:p>
        </p:txBody>
      </p:sp>
    </p:spTree>
    <p:extLst>
      <p:ext uri="{BB962C8B-B14F-4D97-AF65-F5344CB8AC3E}">
        <p14:creationId xmlns:p14="http://schemas.microsoft.com/office/powerpoint/2010/main" val="301256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218724"/>
            <a:ext cx="9144000" cy="3570208"/>
          </a:xfrm>
          <a:prstGeom prst="rect">
            <a:avLst/>
          </a:prstGeom>
          <a:noFill/>
          <a:ln w="9525">
            <a:noFill/>
            <a:miter lim="800000"/>
            <a:headEnd/>
            <a:tailEnd/>
          </a:ln>
        </p:spPr>
        <p:txBody>
          <a:bodyPr>
            <a:spAutoFit/>
          </a:bodyPr>
          <a:lstStyle/>
          <a:p>
            <a:pPr lvl="1">
              <a:buClr>
                <a:schemeClr val="tx1"/>
              </a:buClr>
              <a:tabLst>
                <a:tab pos="738188" algn="l"/>
                <a:tab pos="1597025" algn="l"/>
              </a:tabLst>
            </a:pPr>
            <a:r>
              <a:rPr lang="en-US" sz="2600" dirty="0" smtClean="0">
                <a:latin typeface="Comic Sans MS" pitchFamily="66" charset="0"/>
              </a:rPr>
              <a:t>When </a:t>
            </a:r>
            <a:r>
              <a:rPr lang="en-US" sz="2600" dirty="0">
                <a:latin typeface="Comic Sans MS" pitchFamily="66" charset="0"/>
              </a:rPr>
              <a:t>a government agency issues a BAA or an RFP, it will </a:t>
            </a:r>
            <a:r>
              <a:rPr lang="en-US" sz="2600" dirty="0" smtClean="0">
                <a:latin typeface="Comic Sans MS" pitchFamily="66" charset="0"/>
              </a:rPr>
              <a:t>specify </a:t>
            </a:r>
            <a:r>
              <a:rPr lang="en-US" sz="2600" dirty="0">
                <a:latin typeface="Comic Sans MS" pitchFamily="66" charset="0"/>
              </a:rPr>
              <a:t>a list of FAR clauses that will apply to the </a:t>
            </a:r>
            <a:r>
              <a:rPr lang="en-US" sz="2600" dirty="0" smtClean="0">
                <a:latin typeface="Comic Sans MS" pitchFamily="66" charset="0"/>
              </a:rPr>
              <a:t>contract</a:t>
            </a:r>
            <a:r>
              <a:rPr lang="en-US" sz="2600" dirty="0">
                <a:latin typeface="Comic Sans MS" pitchFamily="66" charset="0"/>
              </a:rPr>
              <a:t>.  A bidder must </a:t>
            </a:r>
            <a:r>
              <a:rPr lang="en-US" sz="2600" dirty="0" smtClean="0">
                <a:latin typeface="Comic Sans MS" pitchFamily="66" charset="0"/>
              </a:rPr>
              <a:t>either:</a:t>
            </a:r>
          </a:p>
          <a:p>
            <a:pPr lvl="2">
              <a:buClr>
                <a:schemeClr val="tx1"/>
              </a:buClr>
              <a:buFont typeface="Wingdings" pitchFamily="2" charset="2"/>
              <a:buChar char="§"/>
              <a:tabLst>
                <a:tab pos="738188" algn="l"/>
                <a:tab pos="974725" algn="l"/>
                <a:tab pos="1089025" algn="l"/>
                <a:tab pos="1203325" algn="l"/>
                <a:tab pos="1597025" algn="l"/>
              </a:tabLst>
            </a:pPr>
            <a:r>
              <a:rPr lang="en-US" sz="2400" dirty="0" smtClean="0">
                <a:latin typeface="Comic Sans MS" pitchFamily="66" charset="0"/>
              </a:rPr>
              <a:t> comply with the provisions when submitting proposal, </a:t>
            </a:r>
          </a:p>
          <a:p>
            <a:pPr lvl="2">
              <a:buClr>
                <a:schemeClr val="tx1"/>
              </a:buClr>
              <a:buFont typeface="Wingdings" pitchFamily="2" charset="2"/>
              <a:buChar char="§"/>
              <a:tabLst>
                <a:tab pos="738188" algn="l"/>
                <a:tab pos="1597025" algn="l"/>
              </a:tabLst>
            </a:pPr>
            <a:r>
              <a:rPr lang="en-US" sz="2400" dirty="0">
                <a:latin typeface="Comic Sans MS" pitchFamily="66" charset="0"/>
              </a:rPr>
              <a:t> </a:t>
            </a:r>
            <a:r>
              <a:rPr lang="en-US" sz="2400" dirty="0" smtClean="0">
                <a:latin typeface="Comic Sans MS" pitchFamily="66" charset="0"/>
              </a:rPr>
              <a:t>demonstrate that it will be able to comply with the</a:t>
            </a:r>
          </a:p>
          <a:p>
            <a:pPr lvl="2">
              <a:buClr>
                <a:schemeClr val="tx1"/>
              </a:buClr>
              <a:tabLst>
                <a:tab pos="738188" algn="l"/>
                <a:tab pos="1597025" algn="l"/>
              </a:tabLst>
            </a:pPr>
            <a:r>
              <a:rPr lang="en-US" sz="2400" dirty="0" smtClean="0">
                <a:latin typeface="Comic Sans MS" pitchFamily="66" charset="0"/>
              </a:rPr>
              <a:t>   provisions at the time of the award, or</a:t>
            </a:r>
          </a:p>
          <a:p>
            <a:pPr lvl="2">
              <a:buClr>
                <a:schemeClr val="tx1"/>
              </a:buClr>
              <a:buFont typeface="Wingdings" pitchFamily="2" charset="2"/>
              <a:buChar char="§"/>
              <a:tabLst>
                <a:tab pos="738188" algn="l"/>
                <a:tab pos="1597025" algn="l"/>
              </a:tabLst>
            </a:pPr>
            <a:r>
              <a:rPr lang="en-US" sz="2400" dirty="0">
                <a:latin typeface="Comic Sans MS" pitchFamily="66" charset="0"/>
              </a:rPr>
              <a:t> </a:t>
            </a:r>
            <a:r>
              <a:rPr lang="en-US" sz="2400" dirty="0" smtClean="0">
                <a:latin typeface="Comic Sans MS" pitchFamily="66" charset="0"/>
              </a:rPr>
              <a:t>claim an exemption from some of the provisions as</a:t>
            </a:r>
          </a:p>
          <a:p>
            <a:pPr lvl="2">
              <a:buClr>
                <a:schemeClr val="tx1"/>
              </a:buClr>
              <a:tabLst>
                <a:tab pos="738188" algn="l"/>
                <a:tab pos="1597025" algn="l"/>
              </a:tabLst>
            </a:pPr>
            <a:r>
              <a:rPr lang="en-US" sz="2400" dirty="0" smtClean="0">
                <a:latin typeface="Comic Sans MS" pitchFamily="66" charset="0"/>
              </a:rPr>
              <a:t>   applicable, e.g., small businesses are exempt from</a:t>
            </a:r>
          </a:p>
          <a:p>
            <a:pPr lvl="2">
              <a:buClr>
                <a:schemeClr val="tx1"/>
              </a:buClr>
              <a:tabLst>
                <a:tab pos="738188" algn="l"/>
                <a:tab pos="1597025" algn="l"/>
              </a:tabLst>
            </a:pPr>
            <a:r>
              <a:rPr lang="en-US" sz="2400" dirty="0" smtClean="0">
                <a:latin typeface="Comic Sans MS" pitchFamily="66" charset="0"/>
              </a:rPr>
              <a:t>   some FAR provisions.</a:t>
            </a:r>
            <a:r>
              <a:rPr lang="en-US" sz="2800" b="1" dirty="0" smtClean="0">
                <a:solidFill>
                  <a:srgbClr val="C00000"/>
                </a:solidFill>
                <a:latin typeface="Comic Sans MS" pitchFamily="66" charset="0"/>
              </a:rPr>
              <a:t> </a:t>
            </a:r>
            <a:endParaRPr lang="en-US" sz="2400" dirty="0">
              <a:latin typeface="Comic Sans MS" pitchFamily="66" charset="0"/>
            </a:endParaRPr>
          </a:p>
        </p:txBody>
      </p:sp>
      <p:sp>
        <p:nvSpPr>
          <p:cNvPr id="5" name="Text Box 2"/>
          <p:cNvSpPr txBox="1">
            <a:spLocks noChangeArrowheads="1"/>
          </p:cNvSpPr>
          <p:nvPr/>
        </p:nvSpPr>
        <p:spPr bwMode="auto">
          <a:xfrm>
            <a:off x="381000" y="304801"/>
            <a:ext cx="82296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Federal Acquisition Regulation </a:t>
            </a:r>
            <a:r>
              <a:rPr lang="en-US" sz="3600" dirty="0" smtClean="0">
                <a:solidFill>
                  <a:srgbClr val="FFFFFF"/>
                </a:solidFill>
                <a:latin typeface="Comic Sans MS" pitchFamily="66" charset="0"/>
              </a:rPr>
              <a:t>(</a:t>
            </a:r>
            <a:r>
              <a:rPr lang="en-US" sz="3600" dirty="0">
                <a:solidFill>
                  <a:srgbClr val="FFFFFF"/>
                </a:solidFill>
                <a:latin typeface="Comic Sans MS" pitchFamily="66" charset="0"/>
              </a:rPr>
              <a:t>FAR</a:t>
            </a:r>
            <a:r>
              <a:rPr lang="en-US" sz="3600" dirty="0" smtClean="0">
                <a:solidFill>
                  <a:srgbClr val="FFFFFF"/>
                </a:solidFill>
                <a:latin typeface="Comic Sans MS" pitchFamily="66" charset="0"/>
              </a:rPr>
              <a:t>)</a:t>
            </a:r>
            <a:endParaRPr lang="en-US" sz="3600" dirty="0">
              <a:solidFill>
                <a:srgbClr val="FFFFFF"/>
              </a:solidFill>
              <a:latin typeface="Comic Sans MS" pitchFamily="66" charset="0"/>
            </a:endParaRPr>
          </a:p>
        </p:txBody>
      </p:sp>
      <p:sp>
        <p:nvSpPr>
          <p:cNvPr id="4" name="TextBox 3"/>
          <p:cNvSpPr txBox="1"/>
          <p:nvPr/>
        </p:nvSpPr>
        <p:spPr>
          <a:xfrm>
            <a:off x="381000" y="4876800"/>
            <a:ext cx="8534400" cy="1292662"/>
          </a:xfrm>
          <a:prstGeom prst="rect">
            <a:avLst/>
          </a:prstGeom>
          <a:solidFill>
            <a:schemeClr val="bg1">
              <a:lumMod val="25000"/>
            </a:schemeClr>
          </a:solidFill>
          <a:ln w="38100"/>
          <a:effectLst/>
        </p:spPr>
        <p:style>
          <a:lnRef idx="2">
            <a:schemeClr val="dk1"/>
          </a:lnRef>
          <a:fillRef idx="1">
            <a:schemeClr val="lt1"/>
          </a:fillRef>
          <a:effectRef idx="0">
            <a:schemeClr val="dk1"/>
          </a:effectRef>
          <a:fontRef idx="minor">
            <a:schemeClr val="dk1"/>
          </a:fontRef>
        </p:style>
        <p:txBody>
          <a:bodyPr wrap="square">
            <a:spAutoFit/>
          </a:bodyPr>
          <a:lstStyle/>
          <a:p>
            <a:pPr algn="ctr">
              <a:defRPr/>
            </a:pPr>
            <a:r>
              <a:rPr lang="en-US" sz="2600" u="sng" dirty="0" smtClean="0">
                <a:solidFill>
                  <a:srgbClr val="FFFFFF"/>
                </a:solidFill>
                <a:latin typeface="Comic Sans MS" pitchFamily="66" charset="0"/>
              </a:rPr>
              <a:t>Warning</a:t>
            </a:r>
            <a:r>
              <a:rPr lang="en-US" sz="2600" dirty="0" smtClean="0">
                <a:solidFill>
                  <a:srgbClr val="FFFFFF"/>
                </a:solidFill>
                <a:latin typeface="Comic Sans MS" pitchFamily="66" charset="0"/>
              </a:rPr>
              <a:t>: The FAR is highly technical and quite complex – it is the </a:t>
            </a:r>
            <a:r>
              <a:rPr lang="en-US" sz="2600" dirty="0">
                <a:solidFill>
                  <a:srgbClr val="FFFFFF"/>
                </a:solidFill>
                <a:latin typeface="Comic Sans MS" pitchFamily="66" charset="0"/>
              </a:rPr>
              <a:t>realm of lawyers and highly trained federal procurement </a:t>
            </a:r>
            <a:r>
              <a:rPr lang="en-US" sz="2600" dirty="0" smtClean="0">
                <a:solidFill>
                  <a:srgbClr val="FFFFFF"/>
                </a:solidFill>
                <a:latin typeface="Comic Sans MS" pitchFamily="66" charset="0"/>
              </a:rPr>
              <a:t>specialists, not novices! </a:t>
            </a:r>
            <a:endParaRPr lang="en-US" sz="2600" dirty="0">
              <a:solidFill>
                <a:srgbClr val="FFFFFF"/>
              </a:solidFill>
              <a:latin typeface="Comic Sans MS" pitchFamily="66" charset="0"/>
            </a:endParaRPr>
          </a:p>
        </p:txBody>
      </p:sp>
    </p:spTree>
    <p:extLst>
      <p:ext uri="{BB962C8B-B14F-4D97-AF65-F5344CB8AC3E}">
        <p14:creationId xmlns:p14="http://schemas.microsoft.com/office/powerpoint/2010/main" val="3204956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218724"/>
            <a:ext cx="9144000" cy="3570208"/>
          </a:xfrm>
          <a:prstGeom prst="rect">
            <a:avLst/>
          </a:prstGeom>
          <a:noFill/>
          <a:ln w="9525">
            <a:noFill/>
            <a:miter lim="800000"/>
            <a:headEnd/>
            <a:tailEnd/>
          </a:ln>
        </p:spPr>
        <p:txBody>
          <a:bodyPr>
            <a:spAutoFit/>
          </a:bodyPr>
          <a:lstStyle/>
          <a:p>
            <a:pPr lvl="1">
              <a:buClr>
                <a:schemeClr val="tx1"/>
              </a:buClr>
              <a:tabLst>
                <a:tab pos="738188" algn="l"/>
                <a:tab pos="1597025" algn="l"/>
              </a:tabLst>
            </a:pPr>
            <a:r>
              <a:rPr lang="en-US" sz="2600" dirty="0" smtClean="0">
                <a:latin typeface="Comic Sans MS" pitchFamily="66" charset="0"/>
              </a:rPr>
              <a:t>When </a:t>
            </a:r>
            <a:r>
              <a:rPr lang="en-US" sz="2600" dirty="0">
                <a:latin typeface="Comic Sans MS" pitchFamily="66" charset="0"/>
              </a:rPr>
              <a:t>a government agency issues a BAA or an RFP, it will </a:t>
            </a:r>
            <a:r>
              <a:rPr lang="en-US" sz="2600" dirty="0" smtClean="0">
                <a:latin typeface="Comic Sans MS" pitchFamily="66" charset="0"/>
              </a:rPr>
              <a:t>specify </a:t>
            </a:r>
            <a:r>
              <a:rPr lang="en-US" sz="2600" dirty="0">
                <a:latin typeface="Comic Sans MS" pitchFamily="66" charset="0"/>
              </a:rPr>
              <a:t>a list of FAR clauses that will apply to the </a:t>
            </a:r>
            <a:r>
              <a:rPr lang="en-US" sz="2600" dirty="0" smtClean="0">
                <a:latin typeface="Comic Sans MS" pitchFamily="66" charset="0"/>
              </a:rPr>
              <a:t>contract</a:t>
            </a:r>
            <a:r>
              <a:rPr lang="en-US" sz="2600" dirty="0">
                <a:latin typeface="Comic Sans MS" pitchFamily="66" charset="0"/>
              </a:rPr>
              <a:t>.  A bidder must </a:t>
            </a:r>
            <a:r>
              <a:rPr lang="en-US" sz="2600" dirty="0" smtClean="0">
                <a:latin typeface="Comic Sans MS" pitchFamily="66" charset="0"/>
              </a:rPr>
              <a:t>either:</a:t>
            </a:r>
          </a:p>
          <a:p>
            <a:pPr lvl="2">
              <a:buClr>
                <a:schemeClr val="tx1"/>
              </a:buClr>
              <a:buFont typeface="Wingdings" pitchFamily="2" charset="2"/>
              <a:buChar char="§"/>
              <a:tabLst>
                <a:tab pos="738188" algn="l"/>
                <a:tab pos="974725" algn="l"/>
                <a:tab pos="1089025" algn="l"/>
                <a:tab pos="1203325" algn="l"/>
                <a:tab pos="1597025" algn="l"/>
              </a:tabLst>
            </a:pPr>
            <a:r>
              <a:rPr lang="en-US" sz="2400" dirty="0" smtClean="0">
                <a:latin typeface="Comic Sans MS" pitchFamily="66" charset="0"/>
              </a:rPr>
              <a:t> </a:t>
            </a:r>
            <a:r>
              <a:rPr lang="en-US" sz="2400" dirty="0">
                <a:latin typeface="Comic Sans MS" pitchFamily="66" charset="0"/>
              </a:rPr>
              <a:t>comply with the provisions when submitting proposal, </a:t>
            </a:r>
          </a:p>
          <a:p>
            <a:pPr lvl="2">
              <a:buClr>
                <a:schemeClr val="tx1"/>
              </a:buClr>
              <a:buFont typeface="Wingdings" pitchFamily="2" charset="2"/>
              <a:buChar char="§"/>
              <a:tabLst>
                <a:tab pos="738188" algn="l"/>
                <a:tab pos="1597025" algn="l"/>
              </a:tabLst>
            </a:pPr>
            <a:r>
              <a:rPr lang="en-US" sz="2400" dirty="0">
                <a:latin typeface="Comic Sans MS" pitchFamily="66" charset="0"/>
              </a:rPr>
              <a:t> demonstrate that it will be able to comply with the</a:t>
            </a:r>
          </a:p>
          <a:p>
            <a:pPr lvl="2">
              <a:buClr>
                <a:schemeClr val="tx1"/>
              </a:buClr>
              <a:tabLst>
                <a:tab pos="738188" algn="l"/>
                <a:tab pos="1597025" algn="l"/>
              </a:tabLst>
            </a:pPr>
            <a:r>
              <a:rPr lang="en-US" sz="2400" dirty="0">
                <a:latin typeface="Comic Sans MS" pitchFamily="66" charset="0"/>
              </a:rPr>
              <a:t>   provisions at the time of the award, or</a:t>
            </a:r>
          </a:p>
          <a:p>
            <a:pPr lvl="2">
              <a:buClr>
                <a:schemeClr val="tx1"/>
              </a:buClr>
              <a:buFont typeface="Wingdings" pitchFamily="2" charset="2"/>
              <a:buChar char="§"/>
              <a:tabLst>
                <a:tab pos="738188" algn="l"/>
                <a:tab pos="1597025" algn="l"/>
              </a:tabLst>
            </a:pPr>
            <a:r>
              <a:rPr lang="en-US" sz="2400" dirty="0">
                <a:latin typeface="Comic Sans MS" pitchFamily="66" charset="0"/>
              </a:rPr>
              <a:t> claim an exemption from some of the provisions as</a:t>
            </a:r>
          </a:p>
          <a:p>
            <a:pPr lvl="2">
              <a:buClr>
                <a:schemeClr val="tx1"/>
              </a:buClr>
              <a:tabLst>
                <a:tab pos="738188" algn="l"/>
                <a:tab pos="1597025" algn="l"/>
              </a:tabLst>
            </a:pPr>
            <a:r>
              <a:rPr lang="en-US" sz="2400" dirty="0">
                <a:latin typeface="Comic Sans MS" pitchFamily="66" charset="0"/>
              </a:rPr>
              <a:t>   </a:t>
            </a:r>
            <a:r>
              <a:rPr lang="en-US" sz="2400" dirty="0" smtClean="0">
                <a:latin typeface="Comic Sans MS" pitchFamily="66" charset="0"/>
              </a:rPr>
              <a:t>applicable, </a:t>
            </a:r>
            <a:r>
              <a:rPr lang="en-US" sz="2400" dirty="0">
                <a:latin typeface="Comic Sans MS" pitchFamily="66" charset="0"/>
              </a:rPr>
              <a:t>e.g., small businesses are exempt from</a:t>
            </a:r>
          </a:p>
          <a:p>
            <a:pPr lvl="2">
              <a:buClr>
                <a:schemeClr val="tx1"/>
              </a:buClr>
              <a:tabLst>
                <a:tab pos="738188" algn="l"/>
                <a:tab pos="1597025" algn="l"/>
              </a:tabLst>
            </a:pPr>
            <a:r>
              <a:rPr lang="en-US" sz="2400" dirty="0">
                <a:latin typeface="Comic Sans MS" pitchFamily="66" charset="0"/>
              </a:rPr>
              <a:t>   some FAR provisions.</a:t>
            </a:r>
            <a:r>
              <a:rPr lang="en-US" sz="2800" b="1" dirty="0">
                <a:solidFill>
                  <a:srgbClr val="C00000"/>
                </a:solidFill>
                <a:latin typeface="Comic Sans MS" pitchFamily="66" charset="0"/>
              </a:rPr>
              <a:t> </a:t>
            </a:r>
            <a:endParaRPr lang="en-US" sz="2400" dirty="0">
              <a:latin typeface="Comic Sans MS" pitchFamily="66" charset="0"/>
            </a:endParaRPr>
          </a:p>
        </p:txBody>
      </p:sp>
      <p:sp>
        <p:nvSpPr>
          <p:cNvPr id="5" name="Text Box 2"/>
          <p:cNvSpPr txBox="1">
            <a:spLocks noChangeArrowheads="1"/>
          </p:cNvSpPr>
          <p:nvPr/>
        </p:nvSpPr>
        <p:spPr bwMode="auto">
          <a:xfrm>
            <a:off x="381000" y="304801"/>
            <a:ext cx="82296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Federal Acquisition Regulation </a:t>
            </a:r>
            <a:r>
              <a:rPr lang="en-US" sz="3600" dirty="0" smtClean="0">
                <a:solidFill>
                  <a:srgbClr val="FFFFFF"/>
                </a:solidFill>
                <a:latin typeface="Comic Sans MS" pitchFamily="66" charset="0"/>
              </a:rPr>
              <a:t>(</a:t>
            </a:r>
            <a:r>
              <a:rPr lang="en-US" sz="3600" dirty="0">
                <a:solidFill>
                  <a:srgbClr val="FFFFFF"/>
                </a:solidFill>
                <a:latin typeface="Comic Sans MS" pitchFamily="66" charset="0"/>
              </a:rPr>
              <a:t>FAR</a:t>
            </a:r>
            <a:r>
              <a:rPr lang="en-US" sz="3600" dirty="0" smtClean="0">
                <a:solidFill>
                  <a:srgbClr val="FFFFFF"/>
                </a:solidFill>
                <a:latin typeface="Comic Sans MS" pitchFamily="66" charset="0"/>
              </a:rPr>
              <a:t>)</a:t>
            </a:r>
            <a:endParaRPr lang="en-US" sz="3600" dirty="0">
              <a:solidFill>
                <a:srgbClr val="FFFFFF"/>
              </a:solidFill>
              <a:latin typeface="Comic Sans MS" pitchFamily="66" charset="0"/>
            </a:endParaRPr>
          </a:p>
        </p:txBody>
      </p:sp>
      <p:sp>
        <p:nvSpPr>
          <p:cNvPr id="4" name="TextBox 3"/>
          <p:cNvSpPr txBox="1"/>
          <p:nvPr/>
        </p:nvSpPr>
        <p:spPr>
          <a:xfrm>
            <a:off x="381000" y="4876800"/>
            <a:ext cx="8534400" cy="954107"/>
          </a:xfrm>
          <a:prstGeom prst="rect">
            <a:avLst/>
          </a:prstGeom>
          <a:solidFill>
            <a:schemeClr val="bg1">
              <a:lumMod val="25000"/>
            </a:schemeClr>
          </a:solidFill>
          <a:ln w="38100"/>
          <a:effectLst/>
        </p:spPr>
        <p:style>
          <a:lnRef idx="2">
            <a:schemeClr val="dk1"/>
          </a:lnRef>
          <a:fillRef idx="1">
            <a:schemeClr val="lt1"/>
          </a:fillRef>
          <a:effectRef idx="0">
            <a:schemeClr val="dk1"/>
          </a:effectRef>
          <a:fontRef idx="minor">
            <a:schemeClr val="dk1"/>
          </a:fontRef>
        </p:style>
        <p:txBody>
          <a:bodyPr wrap="square">
            <a:spAutoFit/>
          </a:bodyPr>
          <a:lstStyle/>
          <a:p>
            <a:pPr lvl="1" algn="ctr">
              <a:buClr>
                <a:schemeClr val="tx1"/>
              </a:buClr>
              <a:tabLst>
                <a:tab pos="738188" algn="l"/>
                <a:tab pos="1597025" algn="l"/>
              </a:tabLst>
            </a:pPr>
            <a:r>
              <a:rPr lang="en-US" sz="2800" dirty="0" smtClean="0">
                <a:solidFill>
                  <a:srgbClr val="FFFFFF"/>
                </a:solidFill>
                <a:latin typeface="Comic Sans MS" pitchFamily="66" charset="0"/>
              </a:rPr>
              <a:t>We’ll define a few key terms and then examine some of the most relevant FAR provisions!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1158237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97180" y="1341121"/>
            <a:ext cx="8389620" cy="4526280"/>
          </a:xfrm>
          <a:prstGeom prst="rect">
            <a:avLst/>
          </a:prstGeom>
          <a:noFill/>
          <a:ln w="9525">
            <a:noFill/>
            <a:miter lim="800000"/>
            <a:headEnd/>
            <a:tailEnd/>
          </a:ln>
        </p:spPr>
        <p:txBody>
          <a:bodyPr wrap="square">
            <a:spAutoFit/>
          </a:bodyPr>
          <a:lstStyle/>
          <a:p>
            <a:pPr marL="0" indent="0">
              <a:buNone/>
            </a:pPr>
            <a:r>
              <a:rPr lang="en-US" sz="2400" dirty="0" smtClean="0">
                <a:latin typeface="Comic Sans MS" pitchFamily="66" charset="0"/>
              </a:rPr>
              <a:t>Basic </a:t>
            </a:r>
            <a:r>
              <a:rPr lang="en-US" sz="2400" dirty="0">
                <a:latin typeface="Comic Sans MS" pitchFamily="66" charset="0"/>
              </a:rPr>
              <a:t>(aka fundamental or </a:t>
            </a:r>
            <a:r>
              <a:rPr lang="en-US" sz="2400" dirty="0" smtClean="0">
                <a:latin typeface="Comic Sans MS" pitchFamily="66" charset="0"/>
              </a:rPr>
              <a:t>pure) </a:t>
            </a:r>
            <a:r>
              <a:rPr lang="en-US" sz="2400" dirty="0">
                <a:latin typeface="Comic Sans MS" pitchFamily="66" charset="0"/>
              </a:rPr>
              <a:t>research is driven by a </a:t>
            </a:r>
            <a:r>
              <a:rPr lang="en-US" sz="2400" u="sng" dirty="0">
                <a:solidFill>
                  <a:srgbClr val="C00000"/>
                </a:solidFill>
                <a:latin typeface="Comic Sans MS" pitchFamily="66" charset="0"/>
              </a:rPr>
              <a:t>scientist's curiosity</a:t>
            </a:r>
            <a:r>
              <a:rPr lang="en-US" sz="2400" dirty="0">
                <a:solidFill>
                  <a:srgbClr val="C00000"/>
                </a:solidFill>
                <a:latin typeface="Comic Sans MS" pitchFamily="66" charset="0"/>
              </a:rPr>
              <a:t> </a:t>
            </a:r>
            <a:r>
              <a:rPr lang="en-US" sz="2400" dirty="0">
                <a:latin typeface="Comic Sans MS" pitchFamily="66" charset="0"/>
              </a:rPr>
              <a:t>or interest in a scientific question. The main motivation is to </a:t>
            </a:r>
            <a:r>
              <a:rPr lang="en-US" sz="2400" u="sng" dirty="0">
                <a:solidFill>
                  <a:srgbClr val="C00000"/>
                </a:solidFill>
                <a:latin typeface="Comic Sans MS" pitchFamily="66" charset="0"/>
              </a:rPr>
              <a:t>expand </a:t>
            </a:r>
            <a:r>
              <a:rPr lang="en-US" sz="2400" u="sng" dirty="0" smtClean="0">
                <a:solidFill>
                  <a:srgbClr val="C00000"/>
                </a:solidFill>
                <a:latin typeface="Comic Sans MS" pitchFamily="66" charset="0"/>
              </a:rPr>
              <a:t>human knowledge</a:t>
            </a:r>
            <a:r>
              <a:rPr lang="en-US" sz="2400" dirty="0" smtClean="0">
                <a:latin typeface="Comic Sans MS" pitchFamily="66" charset="0"/>
              </a:rPr>
              <a:t>, </a:t>
            </a:r>
            <a:r>
              <a:rPr lang="en-US" sz="2400" dirty="0">
                <a:latin typeface="Comic Sans MS" pitchFamily="66" charset="0"/>
              </a:rPr>
              <a:t>not to create or invent something. </a:t>
            </a:r>
            <a:r>
              <a:rPr lang="en-US" sz="2400" dirty="0" smtClean="0">
                <a:latin typeface="Comic Sans MS" pitchFamily="66" charset="0"/>
              </a:rPr>
              <a:t> It is assumed there </a:t>
            </a:r>
            <a:r>
              <a:rPr lang="en-US" sz="2400" dirty="0">
                <a:latin typeface="Comic Sans MS" pitchFamily="66" charset="0"/>
              </a:rPr>
              <a:t>is no obvious commercial value to the discoveries that result from basic research. </a:t>
            </a:r>
            <a:endParaRPr lang="en-US" sz="2400" dirty="0" smtClean="0">
              <a:latin typeface="Comic Sans MS" pitchFamily="66" charset="0"/>
            </a:endParaRPr>
          </a:p>
          <a:p>
            <a:pPr marL="0" indent="0">
              <a:buNone/>
            </a:pPr>
            <a:endParaRPr lang="en-US" sz="2400" dirty="0">
              <a:latin typeface="Comic Sans MS" pitchFamily="66" charset="0"/>
            </a:endParaRPr>
          </a:p>
          <a:p>
            <a:r>
              <a:rPr lang="en-US" sz="2400" dirty="0" smtClean="0">
                <a:latin typeface="Comic Sans MS" pitchFamily="66" charset="0"/>
              </a:rPr>
              <a:t>Most </a:t>
            </a:r>
            <a:r>
              <a:rPr lang="en-US" sz="2400" dirty="0">
                <a:latin typeface="Comic Sans MS" pitchFamily="66" charset="0"/>
              </a:rPr>
              <a:t>scientists believe that a basic, fundamental understanding of all branches of science is needed in order for progress to take </a:t>
            </a:r>
            <a:r>
              <a:rPr lang="en-US" sz="2400" dirty="0" smtClean="0">
                <a:latin typeface="Comic Sans MS" pitchFamily="66" charset="0"/>
              </a:rPr>
              <a:t>place.  In </a:t>
            </a:r>
            <a:r>
              <a:rPr lang="en-US" sz="2400" dirty="0">
                <a:latin typeface="Comic Sans MS" pitchFamily="66" charset="0"/>
              </a:rPr>
              <a:t>other words, basic research </a:t>
            </a:r>
            <a:r>
              <a:rPr lang="en-US" sz="2400" dirty="0">
                <a:solidFill>
                  <a:srgbClr val="C00000"/>
                </a:solidFill>
                <a:latin typeface="Comic Sans MS" pitchFamily="66" charset="0"/>
              </a:rPr>
              <a:t>lays down the </a:t>
            </a:r>
            <a:r>
              <a:rPr lang="en-US" sz="2400" u="sng" dirty="0">
                <a:solidFill>
                  <a:srgbClr val="C00000"/>
                </a:solidFill>
                <a:latin typeface="Comic Sans MS" pitchFamily="66" charset="0"/>
              </a:rPr>
              <a:t>foundation</a:t>
            </a:r>
            <a:r>
              <a:rPr lang="en-US" sz="2400" dirty="0">
                <a:solidFill>
                  <a:srgbClr val="C00000"/>
                </a:solidFill>
                <a:latin typeface="Comic Sans MS" pitchFamily="66" charset="0"/>
              </a:rPr>
              <a:t> for the applied science that follows.</a:t>
            </a:r>
            <a:r>
              <a:rPr lang="en-US" sz="2400" dirty="0">
                <a:latin typeface="Comic Sans MS" pitchFamily="66" charset="0"/>
              </a:rPr>
              <a:t> </a:t>
            </a:r>
            <a:r>
              <a:rPr lang="en-US" sz="2400" dirty="0" smtClean="0">
                <a:latin typeface="Comic Sans MS" pitchFamily="66" charset="0"/>
              </a:rPr>
              <a:t> </a:t>
            </a:r>
            <a:endParaRPr lang="en-US" sz="2400" dirty="0">
              <a:latin typeface="Comic Sans MS" pitchFamily="66" charset="0"/>
            </a:endParaRP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Basic Research</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10414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76200" y="838200"/>
            <a:ext cx="8763000" cy="3416320"/>
          </a:xfrm>
          <a:prstGeom prst="rect">
            <a:avLst/>
          </a:prstGeom>
          <a:noFill/>
          <a:ln w="9525">
            <a:noFill/>
            <a:miter lim="800000"/>
            <a:headEnd/>
            <a:tailEnd/>
          </a:ln>
        </p:spPr>
        <p:txBody>
          <a:bodyPr wrap="square">
            <a:spAutoFit/>
          </a:bodyPr>
          <a:lstStyle/>
          <a:p>
            <a:pPr marL="0" indent="0">
              <a:buNone/>
            </a:pPr>
            <a:r>
              <a:rPr lang="en-US" sz="2400" dirty="0">
                <a:latin typeface="Comic Sans MS" pitchFamily="66" charset="0"/>
              </a:rPr>
              <a:t>	 </a:t>
            </a:r>
            <a:endParaRPr lang="en-US" sz="2400" dirty="0" smtClean="0">
              <a:latin typeface="Comic Sans MS" pitchFamily="66" charset="0"/>
            </a:endParaRPr>
          </a:p>
          <a:p>
            <a:pPr marL="342900">
              <a:buFont typeface="Wingdings" pitchFamily="2" charset="2"/>
              <a:buChar char="§"/>
              <a:tabLst>
                <a:tab pos="914400" algn="l"/>
              </a:tabLst>
            </a:pPr>
            <a:r>
              <a:rPr lang="en-US" sz="2400" dirty="0" smtClean="0">
                <a:latin typeface="Comic Sans MS" pitchFamily="66" charset="0"/>
              </a:rPr>
              <a:t>     Normally </a:t>
            </a:r>
            <a:r>
              <a:rPr lang="en-US" sz="2400" dirty="0">
                <a:latin typeface="Comic Sans MS" pitchFamily="66" charset="0"/>
              </a:rPr>
              <a:t>follows basic research, but may not be </a:t>
            </a:r>
            <a:r>
              <a:rPr lang="en-US" sz="2400" dirty="0" smtClean="0">
                <a:latin typeface="Comic Sans MS" pitchFamily="66" charset="0"/>
              </a:rPr>
              <a:t>	severable from </a:t>
            </a:r>
            <a:r>
              <a:rPr lang="en-US" sz="2400" dirty="0">
                <a:latin typeface="Comic Sans MS" pitchFamily="66" charset="0"/>
              </a:rPr>
              <a:t>the related basic research; </a:t>
            </a:r>
            <a:endParaRPr lang="en-US" sz="2400" dirty="0" smtClean="0">
              <a:latin typeface="Comic Sans MS" pitchFamily="66" charset="0"/>
            </a:endParaRPr>
          </a:p>
          <a:p>
            <a:endParaRPr lang="en-US" sz="1200" dirty="0">
              <a:latin typeface="Comic Sans MS" pitchFamily="66" charset="0"/>
            </a:endParaRPr>
          </a:p>
          <a:p>
            <a:pPr marL="803275" indent="-457200">
              <a:buFont typeface="Wingdings" pitchFamily="2" charset="2"/>
              <a:buChar char="§"/>
            </a:pPr>
            <a:r>
              <a:rPr lang="en-US" sz="2400" dirty="0">
                <a:latin typeface="Comic Sans MS" pitchFamily="66" charset="0"/>
              </a:rPr>
              <a:t> </a:t>
            </a:r>
            <a:r>
              <a:rPr lang="en-US" sz="2400" dirty="0" smtClean="0">
                <a:solidFill>
                  <a:srgbClr val="C00000"/>
                </a:solidFill>
                <a:latin typeface="Comic Sans MS" pitchFamily="66" charset="0"/>
              </a:rPr>
              <a:t>It attempts </a:t>
            </a:r>
            <a:r>
              <a:rPr lang="en-US" sz="2400" dirty="0">
                <a:solidFill>
                  <a:srgbClr val="C00000"/>
                </a:solidFill>
                <a:latin typeface="Comic Sans MS" pitchFamily="66" charset="0"/>
              </a:rPr>
              <a:t>to </a:t>
            </a:r>
            <a:r>
              <a:rPr lang="en-US" sz="2400" u="sng" dirty="0">
                <a:solidFill>
                  <a:srgbClr val="C00000"/>
                </a:solidFill>
                <a:latin typeface="Comic Sans MS" pitchFamily="66" charset="0"/>
              </a:rPr>
              <a:t>determine and exploit</a:t>
            </a:r>
            <a:r>
              <a:rPr lang="en-US" sz="2400" dirty="0">
                <a:solidFill>
                  <a:srgbClr val="C00000"/>
                </a:solidFill>
                <a:latin typeface="Comic Sans MS" pitchFamily="66" charset="0"/>
              </a:rPr>
              <a:t> the potential of </a:t>
            </a:r>
            <a:r>
              <a:rPr lang="en-US" sz="2400" dirty="0" smtClean="0">
                <a:solidFill>
                  <a:srgbClr val="C00000"/>
                </a:solidFill>
                <a:latin typeface="Comic Sans MS" pitchFamily="66" charset="0"/>
              </a:rPr>
              <a:t>  	</a:t>
            </a:r>
            <a:r>
              <a:rPr lang="en-US" sz="2400" u="sng" dirty="0" smtClean="0">
                <a:solidFill>
                  <a:srgbClr val="C00000"/>
                </a:solidFill>
                <a:latin typeface="Comic Sans MS" pitchFamily="66" charset="0"/>
              </a:rPr>
              <a:t>scientific </a:t>
            </a:r>
            <a:r>
              <a:rPr lang="en-US" sz="2400" u="sng" dirty="0">
                <a:solidFill>
                  <a:srgbClr val="C00000"/>
                </a:solidFill>
                <a:latin typeface="Comic Sans MS" pitchFamily="66" charset="0"/>
              </a:rPr>
              <a:t>discoveries</a:t>
            </a:r>
            <a:r>
              <a:rPr lang="en-US" sz="2400" dirty="0">
                <a:solidFill>
                  <a:srgbClr val="C00000"/>
                </a:solidFill>
                <a:latin typeface="Comic Sans MS" pitchFamily="66" charset="0"/>
              </a:rPr>
              <a:t> </a:t>
            </a:r>
            <a:r>
              <a:rPr lang="en-US" sz="2400" dirty="0">
                <a:latin typeface="Comic Sans MS" pitchFamily="66" charset="0"/>
              </a:rPr>
              <a:t>or improvements in technology, </a:t>
            </a:r>
            <a:r>
              <a:rPr lang="en-US" sz="2400" dirty="0" smtClean="0">
                <a:latin typeface="Comic Sans MS" pitchFamily="66" charset="0"/>
              </a:rPr>
              <a:t>	materials</a:t>
            </a:r>
            <a:r>
              <a:rPr lang="en-US" sz="2400" dirty="0">
                <a:latin typeface="Comic Sans MS" pitchFamily="66" charset="0"/>
              </a:rPr>
              <a:t>, processes, methods, devices, or </a:t>
            </a:r>
            <a:r>
              <a:rPr lang="en-US" sz="2400" dirty="0" smtClean="0">
                <a:latin typeface="Comic Sans MS" pitchFamily="66" charset="0"/>
              </a:rPr>
              <a:t> 	techniques</a:t>
            </a:r>
            <a:r>
              <a:rPr lang="en-US" sz="2400" dirty="0">
                <a:latin typeface="Comic Sans MS" pitchFamily="66" charset="0"/>
              </a:rPr>
              <a:t>; </a:t>
            </a:r>
            <a:r>
              <a:rPr lang="en-US" sz="2400" u="sng" dirty="0" smtClean="0">
                <a:latin typeface="Comic Sans MS" pitchFamily="66" charset="0"/>
              </a:rPr>
              <a:t>and </a:t>
            </a:r>
          </a:p>
          <a:p>
            <a:pPr marL="803275" indent="-457200">
              <a:buFont typeface="Wingdings" pitchFamily="2" charset="2"/>
              <a:buChar char="§"/>
            </a:pPr>
            <a:endParaRPr lang="en-US" sz="1200" dirty="0">
              <a:latin typeface="Comic Sans MS" pitchFamily="66" charset="0"/>
            </a:endParaRPr>
          </a:p>
          <a:p>
            <a:pPr marL="803275" indent="-457200">
              <a:buFont typeface="Wingdings" pitchFamily="2" charset="2"/>
              <a:buChar char="§"/>
            </a:pPr>
            <a:r>
              <a:rPr lang="en-US" sz="2400" dirty="0" smtClean="0">
                <a:latin typeface="Comic Sans MS" pitchFamily="66" charset="0"/>
              </a:rPr>
              <a:t>	It attempts </a:t>
            </a:r>
            <a:r>
              <a:rPr lang="en-US" sz="2400" u="sng" dirty="0">
                <a:solidFill>
                  <a:srgbClr val="C00000"/>
                </a:solidFill>
                <a:latin typeface="Comic Sans MS" pitchFamily="66" charset="0"/>
              </a:rPr>
              <a:t>to advance the state of the art</a:t>
            </a:r>
            <a:r>
              <a:rPr lang="en-US" sz="2400" dirty="0">
                <a:solidFill>
                  <a:srgbClr val="C00000"/>
                </a:solidFill>
                <a:latin typeface="Comic Sans MS" pitchFamily="66" charset="0"/>
              </a:rPr>
              <a:t>. </a:t>
            </a:r>
            <a:endParaRPr lang="en-US" sz="2400" dirty="0">
              <a:solidFill>
                <a:srgbClr val="C00000"/>
              </a:solidFill>
            </a:endParaRP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Applied Research</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89989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381000" y="304801"/>
            <a:ext cx="8458200" cy="646331"/>
          </a:xfrm>
          <a:prstGeom prst="rect">
            <a:avLst/>
          </a:prstGeom>
          <a:solidFill>
            <a:srgbClr val="C00000"/>
          </a:solidFill>
          <a:ln w="28575">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3600" dirty="0">
                <a:solidFill>
                  <a:srgbClr val="FFFFFF"/>
                </a:solidFill>
                <a:latin typeface="Comic Sans MS" pitchFamily="66" charset="0"/>
              </a:rPr>
              <a:t>Federal </a:t>
            </a:r>
            <a:r>
              <a:rPr lang="en-US" sz="3600" dirty="0" smtClean="0">
                <a:solidFill>
                  <a:srgbClr val="FFFFFF"/>
                </a:solidFill>
                <a:latin typeface="Comic Sans MS" pitchFamily="66" charset="0"/>
              </a:rPr>
              <a:t>Funds: </a:t>
            </a:r>
            <a:r>
              <a:rPr lang="en-US" sz="3600" dirty="0">
                <a:solidFill>
                  <a:srgbClr val="FFFFFF"/>
                </a:solidFill>
                <a:latin typeface="Comic Sans MS" pitchFamily="66" charset="0"/>
              </a:rPr>
              <a:t>Types of </a:t>
            </a:r>
            <a:r>
              <a:rPr lang="en-US" sz="3600" dirty="0" smtClean="0">
                <a:solidFill>
                  <a:srgbClr val="FFFFFF"/>
                </a:solidFill>
                <a:latin typeface="Comic Sans MS" pitchFamily="66" charset="0"/>
              </a:rPr>
              <a:t>Agreements</a:t>
            </a:r>
            <a:endParaRPr lang="en-US" sz="3600" dirty="0">
              <a:solidFill>
                <a:srgbClr val="FFFFFF"/>
              </a:solidFill>
              <a:latin typeface="Comic Sans MS" pitchFamily="66" charset="0"/>
            </a:endParaRPr>
          </a:p>
        </p:txBody>
      </p:sp>
      <p:sp>
        <p:nvSpPr>
          <p:cNvPr id="3076" name="Text Box 6"/>
          <p:cNvSpPr txBox="1">
            <a:spLocks noChangeArrowheads="1"/>
          </p:cNvSpPr>
          <p:nvPr/>
        </p:nvSpPr>
        <p:spPr bwMode="auto">
          <a:xfrm>
            <a:off x="0" y="1447800"/>
            <a:ext cx="8991600" cy="4001095"/>
          </a:xfrm>
          <a:prstGeom prst="rect">
            <a:avLst/>
          </a:prstGeom>
          <a:noFill/>
          <a:ln w="9525">
            <a:noFill/>
            <a:miter lim="800000"/>
            <a:headEnd/>
            <a:tailEnd/>
          </a:ln>
        </p:spPr>
        <p:txBody>
          <a:bodyPr wrap="square">
            <a:spAutoFit/>
          </a:bodyPr>
          <a:lstStyle/>
          <a:p>
            <a:pPr marL="914400" lvl="1" indent="-457200">
              <a:buFont typeface="Wingdings" pitchFamily="2" charset="2"/>
              <a:buChar char="§"/>
              <a:tabLst>
                <a:tab pos="858838" algn="l"/>
                <a:tab pos="1597025" algn="l"/>
              </a:tabLst>
              <a:defRPr/>
            </a:pPr>
            <a:r>
              <a:rPr lang="en-US" sz="3200" b="1" u="sng" dirty="0" smtClean="0">
                <a:solidFill>
                  <a:srgbClr val="C00000"/>
                </a:solidFill>
                <a:latin typeface="Comic Sans MS" pitchFamily="66" charset="0"/>
              </a:rPr>
              <a:t>Grants</a:t>
            </a:r>
            <a:r>
              <a:rPr lang="en-US" sz="3200" dirty="0" smtClean="0">
                <a:latin typeface="Comic Sans MS" pitchFamily="66" charset="0"/>
              </a:rPr>
              <a:t> </a:t>
            </a:r>
            <a:r>
              <a:rPr lang="en-US" sz="3200" dirty="0">
                <a:latin typeface="Comic Sans MS" pitchFamily="66" charset="0"/>
              </a:rPr>
              <a:t>– A</a:t>
            </a:r>
            <a:r>
              <a:rPr lang="en-US" sz="3200" dirty="0" smtClean="0">
                <a:latin typeface="Comic Sans MS" pitchFamily="66" charset="0"/>
              </a:rPr>
              <a:t>ssistance awards</a:t>
            </a:r>
          </a:p>
          <a:p>
            <a:pPr marL="628650" lvl="1" indent="-171450">
              <a:buFont typeface="Wingdings" pitchFamily="2" charset="2"/>
              <a:buChar char="§"/>
              <a:tabLst>
                <a:tab pos="858838" algn="l"/>
                <a:tab pos="1597025" algn="l"/>
              </a:tabLst>
              <a:defRPr/>
            </a:pPr>
            <a:endParaRPr lang="en-US" sz="1000" dirty="0">
              <a:latin typeface="Comic Sans MS" pitchFamily="66" charset="0"/>
            </a:endParaRPr>
          </a:p>
          <a:p>
            <a:pPr marL="914400" lvl="1" indent="-457200">
              <a:buFont typeface="Wingdings" pitchFamily="2" charset="2"/>
              <a:buChar char="§"/>
              <a:tabLst>
                <a:tab pos="857250" algn="l"/>
                <a:tab pos="858838" algn="l"/>
                <a:tab pos="1597025" algn="l"/>
              </a:tabLst>
              <a:defRPr/>
            </a:pPr>
            <a:r>
              <a:rPr lang="en-US" sz="3200" b="1" u="sng" dirty="0" smtClean="0">
                <a:solidFill>
                  <a:srgbClr val="C00000"/>
                </a:solidFill>
                <a:latin typeface="Comic Sans MS" pitchFamily="66" charset="0"/>
              </a:rPr>
              <a:t>Cooperative </a:t>
            </a:r>
            <a:r>
              <a:rPr lang="en-US" sz="3200" b="1" u="sng" dirty="0">
                <a:solidFill>
                  <a:srgbClr val="C00000"/>
                </a:solidFill>
                <a:latin typeface="Comic Sans MS" pitchFamily="66" charset="0"/>
              </a:rPr>
              <a:t>Agreements</a:t>
            </a:r>
            <a:r>
              <a:rPr lang="en-US" sz="3200" b="1" dirty="0">
                <a:solidFill>
                  <a:srgbClr val="C00000"/>
                </a:solidFill>
                <a:latin typeface="Comic Sans MS" pitchFamily="66" charset="0"/>
              </a:rPr>
              <a:t> </a:t>
            </a:r>
            <a:r>
              <a:rPr lang="en-US" sz="3200" dirty="0">
                <a:latin typeface="Comic Sans MS" pitchFamily="66" charset="0"/>
              </a:rPr>
              <a:t>– A</a:t>
            </a:r>
            <a:r>
              <a:rPr lang="en-US" sz="3200" dirty="0" smtClean="0">
                <a:latin typeface="Comic Sans MS" pitchFamily="66" charset="0"/>
              </a:rPr>
              <a:t>ssistance awards</a:t>
            </a:r>
            <a:r>
              <a:rPr lang="en-US" sz="3200" dirty="0">
                <a:latin typeface="Comic Sans MS" pitchFamily="66" charset="0"/>
              </a:rPr>
              <a:t>, but with strings attached 	 </a:t>
            </a:r>
            <a:r>
              <a:rPr lang="en-US" sz="3200" dirty="0" smtClean="0">
                <a:latin typeface="Comic Sans MS" pitchFamily="66" charset="0"/>
              </a:rPr>
              <a:t>(</a:t>
            </a:r>
            <a:r>
              <a:rPr lang="en-US" sz="3200" dirty="0">
                <a:latin typeface="Comic Sans MS" pitchFamily="66" charset="0"/>
              </a:rPr>
              <a:t>some have so many “strings”, they </a:t>
            </a:r>
            <a:r>
              <a:rPr lang="en-US" sz="3200" dirty="0" smtClean="0">
                <a:latin typeface="Comic Sans MS" pitchFamily="66" charset="0"/>
              </a:rPr>
              <a:t>look more like contracts than grants)</a:t>
            </a:r>
            <a:endParaRPr lang="en-US" sz="3200" dirty="0">
              <a:latin typeface="Comic Sans MS" pitchFamily="66" charset="0"/>
            </a:endParaRPr>
          </a:p>
          <a:p>
            <a:pPr marL="628650" lvl="1" indent="-171450">
              <a:buFont typeface="Wingdings" pitchFamily="2" charset="2"/>
              <a:buChar char="§"/>
              <a:tabLst>
                <a:tab pos="857250" algn="l"/>
                <a:tab pos="858838" algn="l"/>
                <a:tab pos="1597025" algn="l"/>
              </a:tabLst>
              <a:defRPr/>
            </a:pPr>
            <a:endParaRPr lang="en-US" sz="1000" dirty="0">
              <a:latin typeface="Comic Sans MS" pitchFamily="66" charset="0"/>
            </a:endParaRPr>
          </a:p>
          <a:p>
            <a:pPr marL="914400" lvl="1" indent="-457200">
              <a:buFont typeface="Wingdings" pitchFamily="2" charset="2"/>
              <a:buChar char="§"/>
              <a:tabLst>
                <a:tab pos="858838" algn="l"/>
                <a:tab pos="1597025" algn="l"/>
              </a:tabLst>
              <a:defRPr/>
            </a:pPr>
            <a:r>
              <a:rPr lang="en-US" sz="3200" b="1" u="sng" dirty="0" smtClean="0">
                <a:solidFill>
                  <a:srgbClr val="C00000"/>
                </a:solidFill>
                <a:latin typeface="Comic Sans MS" pitchFamily="66" charset="0"/>
              </a:rPr>
              <a:t>Contracts</a:t>
            </a:r>
            <a:r>
              <a:rPr lang="en-US" sz="3200" dirty="0" smtClean="0">
                <a:latin typeface="Comic Sans MS" pitchFamily="66" charset="0"/>
              </a:rPr>
              <a:t> </a:t>
            </a:r>
            <a:r>
              <a:rPr lang="en-US" sz="3200" dirty="0">
                <a:latin typeface="Comic Sans MS" pitchFamily="66" charset="0"/>
              </a:rPr>
              <a:t>– P</a:t>
            </a:r>
            <a:r>
              <a:rPr lang="en-US" sz="3200" dirty="0" smtClean="0">
                <a:latin typeface="Comic Sans MS" pitchFamily="66" charset="0"/>
              </a:rPr>
              <a:t>rocurement (purchasing) 	  agreements </a:t>
            </a:r>
          </a:p>
          <a:p>
            <a:pPr lvl="1">
              <a:buClr>
                <a:srgbClr val="C00000"/>
              </a:buClr>
              <a:tabLst>
                <a:tab pos="858838" algn="l"/>
                <a:tab pos="1597025" algn="l"/>
              </a:tabLst>
              <a:defRPr/>
            </a:pPr>
            <a:r>
              <a:rPr lang="en-US" sz="1000" dirty="0" smtClean="0">
                <a:latin typeface="Comic Sans MS" pitchFamily="66" charset="0"/>
              </a:rPr>
              <a:t>	</a:t>
            </a:r>
          </a:p>
        </p:txBody>
      </p:sp>
    </p:spTree>
    <p:extLst>
      <p:ext uri="{BB962C8B-B14F-4D97-AF65-F5344CB8AC3E}">
        <p14:creationId xmlns:p14="http://schemas.microsoft.com/office/powerpoint/2010/main" val="368021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533400" y="963443"/>
            <a:ext cx="8077200" cy="4154984"/>
          </a:xfrm>
          <a:prstGeom prst="rect">
            <a:avLst/>
          </a:prstGeom>
          <a:noFill/>
          <a:ln w="9525">
            <a:noFill/>
            <a:miter lim="800000"/>
            <a:headEnd/>
            <a:tailEnd/>
          </a:ln>
        </p:spPr>
        <p:txBody>
          <a:bodyPr wrap="square">
            <a:spAutoFit/>
          </a:bodyPr>
          <a:lstStyle/>
          <a:p>
            <a:pPr marL="0" indent="0">
              <a:buNone/>
            </a:pPr>
            <a:r>
              <a:rPr lang="en-US" sz="2400" dirty="0">
                <a:latin typeface="Comic Sans MS" pitchFamily="66" charset="0"/>
              </a:rPr>
              <a:t>	 </a:t>
            </a:r>
            <a:endParaRPr lang="en-US" sz="2400" dirty="0" smtClean="0">
              <a:latin typeface="Comic Sans MS" pitchFamily="66" charset="0"/>
            </a:endParaRPr>
          </a:p>
          <a:p>
            <a:pPr marL="0" indent="0">
              <a:buNone/>
            </a:pPr>
            <a:r>
              <a:rPr lang="en-US" sz="2400" dirty="0" smtClean="0">
                <a:latin typeface="Comic Sans MS" pitchFamily="66" charset="0"/>
              </a:rPr>
              <a:t>Development is the </a:t>
            </a:r>
            <a:r>
              <a:rPr lang="en-US" sz="2400" dirty="0">
                <a:latin typeface="Comic Sans MS" pitchFamily="66" charset="0"/>
              </a:rPr>
              <a:t>systematic use of scientific and technical knowledge in the design, development, testing, or evaluation of a </a:t>
            </a:r>
            <a:r>
              <a:rPr lang="en-US" sz="2400" b="1" dirty="0">
                <a:solidFill>
                  <a:srgbClr val="C00000"/>
                </a:solidFill>
                <a:latin typeface="Comic Sans MS" pitchFamily="66" charset="0"/>
              </a:rPr>
              <a:t>potential new product or service</a:t>
            </a:r>
            <a:r>
              <a:rPr lang="en-US" sz="2400" dirty="0">
                <a:latin typeface="Comic Sans MS" pitchFamily="66" charset="0"/>
              </a:rPr>
              <a:t> (or of an improvement in an existing product or service) to meet specific performance requirements or objectives. </a:t>
            </a:r>
            <a:r>
              <a:rPr lang="en-US" sz="2400" dirty="0" smtClean="0">
                <a:latin typeface="Comic Sans MS" pitchFamily="66" charset="0"/>
              </a:rPr>
              <a:t> It </a:t>
            </a:r>
            <a:r>
              <a:rPr lang="en-US" sz="2400" dirty="0">
                <a:latin typeface="Comic Sans MS" pitchFamily="66" charset="0"/>
              </a:rPr>
              <a:t>includes the functions of </a:t>
            </a:r>
            <a:r>
              <a:rPr lang="en-US" sz="2400" u="sng" dirty="0">
                <a:latin typeface="Comic Sans MS" pitchFamily="66" charset="0"/>
              </a:rPr>
              <a:t>design engineering, prototyping, and engineering testing</a:t>
            </a:r>
            <a:r>
              <a:rPr lang="en-US" sz="2400" dirty="0">
                <a:latin typeface="Comic Sans MS" pitchFamily="66" charset="0"/>
              </a:rPr>
              <a:t>; it excludes subcontracted technical effort that is for the sole purpose of developing an additional source for an existing product. </a:t>
            </a: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Development</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24503547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066800"/>
            <a:ext cx="9372600" cy="1994392"/>
          </a:xfrm>
          <a:prstGeom prst="rect">
            <a:avLst/>
          </a:prstGeom>
          <a:noFill/>
          <a:ln w="9525">
            <a:noFill/>
            <a:miter lim="800000"/>
            <a:headEnd/>
            <a:tailEnd/>
          </a:ln>
        </p:spPr>
        <p:txBody>
          <a:bodyPr wrap="square">
            <a:spAutoFit/>
          </a:bodyPr>
          <a:lstStyle/>
          <a:p>
            <a:pPr>
              <a:buNone/>
            </a:pPr>
            <a:endParaRPr lang="en-US" sz="1800" dirty="0">
              <a:latin typeface="Comic Sans MS" pitchFamily="66" charset="0"/>
            </a:endParaRPr>
          </a:p>
          <a:p>
            <a:pPr marL="400050" lvl="1" indent="0">
              <a:lnSpc>
                <a:spcPct val="120000"/>
              </a:lnSpc>
              <a:spcBef>
                <a:spcPts val="0"/>
              </a:spcBef>
              <a:buNone/>
            </a:pPr>
            <a:r>
              <a:rPr lang="en-US" sz="2000" dirty="0">
                <a:latin typeface="Comic Sans MS" pitchFamily="66" charset="0"/>
              </a:rPr>
              <a:t>The </a:t>
            </a:r>
            <a:r>
              <a:rPr lang="en-US" sz="2000" dirty="0" smtClean="0">
                <a:latin typeface="Comic Sans MS" pitchFamily="66" charset="0"/>
              </a:rPr>
              <a:t>CO must follow appropriate competitive procedures, consistent with  FAR requirements, for </a:t>
            </a:r>
            <a:r>
              <a:rPr lang="en-US" sz="2000" dirty="0">
                <a:latin typeface="Comic Sans MS" pitchFamily="66" charset="0"/>
              </a:rPr>
              <a:t>full and open </a:t>
            </a:r>
            <a:r>
              <a:rPr lang="en-US" sz="2000" dirty="0" smtClean="0">
                <a:latin typeface="Comic Sans MS" pitchFamily="66" charset="0"/>
              </a:rPr>
              <a:t>competition.  Steps include:</a:t>
            </a:r>
            <a:endParaRPr lang="en-US" sz="2000" dirty="0">
              <a:latin typeface="Comic Sans MS" pitchFamily="66" charset="0"/>
            </a:endParaRPr>
          </a:p>
          <a:p>
            <a:pPr lvl="1">
              <a:lnSpc>
                <a:spcPct val="120000"/>
              </a:lnSpc>
              <a:spcBef>
                <a:spcPts val="0"/>
              </a:spcBef>
              <a:buNone/>
            </a:pPr>
            <a:endParaRPr lang="en-US" sz="800" dirty="0">
              <a:latin typeface="Comic Sans MS" pitchFamily="66" charset="0"/>
            </a:endParaRPr>
          </a:p>
          <a:p>
            <a:pPr marL="914400" lvl="1" indent="-457200">
              <a:lnSpc>
                <a:spcPct val="120000"/>
              </a:lnSpc>
              <a:spcBef>
                <a:spcPts val="0"/>
              </a:spcBef>
              <a:buFont typeface="+mj-lt"/>
              <a:buAutoNum type="arabicPeriod"/>
              <a:tabLst>
                <a:tab pos="971550" algn="l"/>
              </a:tabLst>
            </a:pPr>
            <a:r>
              <a:rPr lang="en-US" sz="2000" dirty="0" smtClean="0">
                <a:latin typeface="Comic Sans MS" pitchFamily="66" charset="0"/>
              </a:rPr>
              <a:t>Optimizing the use of “full and open competition”, advertise for 	proposals using either an </a:t>
            </a:r>
            <a:r>
              <a:rPr lang="en-US" sz="2000" dirty="0" smtClean="0">
                <a:solidFill>
                  <a:srgbClr val="C00000"/>
                </a:solidFill>
                <a:latin typeface="Comic Sans MS" pitchFamily="66" charset="0"/>
              </a:rPr>
              <a:t>RFP or BAA</a:t>
            </a:r>
            <a:r>
              <a:rPr lang="en-US" sz="2000" dirty="0" smtClean="0">
                <a:latin typeface="Comic Sans MS" pitchFamily="66" charset="0"/>
              </a:rPr>
              <a:t>, as appropriate.</a:t>
            </a:r>
            <a:endParaRPr lang="en-US" sz="2000" dirty="0">
              <a:latin typeface="Comic Sans MS" pitchFamily="66" charset="0"/>
            </a:endParaRPr>
          </a:p>
        </p:txBody>
      </p:sp>
      <p:sp>
        <p:nvSpPr>
          <p:cNvPr id="5" name="Text Box 2"/>
          <p:cNvSpPr txBox="1">
            <a:spLocks noChangeArrowheads="1"/>
          </p:cNvSpPr>
          <p:nvPr/>
        </p:nvSpPr>
        <p:spPr bwMode="auto">
          <a:xfrm>
            <a:off x="76200" y="152400"/>
            <a:ext cx="8991600" cy="954107"/>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2800" dirty="0" smtClean="0">
                <a:solidFill>
                  <a:srgbClr val="FFFFFF"/>
                </a:solidFill>
                <a:latin typeface="Comic Sans MS" pitchFamily="66" charset="0"/>
              </a:rPr>
              <a:t>Summary of Process Used by Federal Contracting Officers for University Procurements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335974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914400"/>
            <a:ext cx="9144000" cy="4924425"/>
          </a:xfrm>
          <a:prstGeom prst="rect">
            <a:avLst/>
          </a:prstGeom>
          <a:noFill/>
          <a:ln w="9525">
            <a:noFill/>
            <a:miter lim="800000"/>
            <a:headEnd/>
            <a:tailEnd/>
          </a:ln>
        </p:spPr>
        <p:txBody>
          <a:bodyPr>
            <a:spAutoFit/>
          </a:bodyPr>
          <a:lstStyle/>
          <a:p>
            <a:pPr>
              <a:spcBef>
                <a:spcPts val="0"/>
              </a:spcBef>
              <a:buNone/>
            </a:pPr>
            <a:endParaRPr lang="en-US" sz="1400" dirty="0"/>
          </a:p>
          <a:p>
            <a:pPr marL="628650" indent="-628650">
              <a:spcBef>
                <a:spcPts val="0"/>
              </a:spcBef>
              <a:buNone/>
              <a:tabLst>
                <a:tab pos="628650" algn="l"/>
              </a:tabLst>
            </a:pPr>
            <a:r>
              <a:rPr lang="en-US" dirty="0" smtClean="0"/>
              <a:t>	</a:t>
            </a:r>
            <a:r>
              <a:rPr lang="en-US" sz="2400" dirty="0" smtClean="0">
                <a:latin typeface="Comic Sans MS" pitchFamily="66" charset="0"/>
              </a:rPr>
              <a:t>(</a:t>
            </a:r>
            <a:r>
              <a:rPr lang="en-US" sz="2400" dirty="0">
                <a:latin typeface="Comic Sans MS" pitchFamily="66" charset="0"/>
              </a:rPr>
              <a:t>a) </a:t>
            </a:r>
            <a:r>
              <a:rPr lang="en-US" sz="2400" dirty="0">
                <a:latin typeface="Comic Sans MS" pitchFamily="66" charset="0"/>
                <a:hlinkClick r:id="rId3"/>
              </a:rPr>
              <a:t>10 U.S.C. 2304</a:t>
            </a:r>
            <a:r>
              <a:rPr lang="en-US" sz="2400" dirty="0">
                <a:latin typeface="Comic Sans MS" pitchFamily="66" charset="0"/>
              </a:rPr>
              <a:t> and </a:t>
            </a:r>
            <a:r>
              <a:rPr lang="en-US" sz="2400" dirty="0">
                <a:latin typeface="Comic Sans MS" pitchFamily="66" charset="0"/>
                <a:hlinkClick r:id="rId4"/>
              </a:rPr>
              <a:t>41 U.S.C. 253</a:t>
            </a:r>
            <a:r>
              <a:rPr lang="en-US" sz="2400" dirty="0">
                <a:latin typeface="Comic Sans MS" pitchFamily="66" charset="0"/>
              </a:rPr>
              <a:t> require, with certain limited </a:t>
            </a:r>
            <a:r>
              <a:rPr lang="en-US" sz="2400" dirty="0" smtClean="0">
                <a:latin typeface="Comic Sans MS" pitchFamily="66" charset="0"/>
              </a:rPr>
              <a:t>exceptions </a:t>
            </a:r>
            <a:r>
              <a:rPr lang="en-US" sz="2400" dirty="0">
                <a:latin typeface="Comic Sans MS" pitchFamily="66" charset="0"/>
              </a:rPr>
              <a:t>(see </a:t>
            </a:r>
            <a:r>
              <a:rPr lang="en-US" sz="2400" dirty="0">
                <a:latin typeface="Comic Sans MS" pitchFamily="66" charset="0"/>
                <a:hlinkClick r:id="rId5" action="ppaction://hlinkfile"/>
              </a:rPr>
              <a:t>Subpart 6.2</a:t>
            </a:r>
            <a:r>
              <a:rPr lang="en-US" sz="2400" dirty="0">
                <a:latin typeface="Comic Sans MS" pitchFamily="66" charset="0"/>
              </a:rPr>
              <a:t> and </a:t>
            </a:r>
            <a:r>
              <a:rPr lang="en-US" sz="2400" dirty="0">
                <a:latin typeface="Comic Sans MS" pitchFamily="66" charset="0"/>
                <a:hlinkClick r:id="rId6" action="ppaction://hlinkfile"/>
              </a:rPr>
              <a:t>6.3</a:t>
            </a:r>
            <a:r>
              <a:rPr lang="en-US" sz="2400" dirty="0">
                <a:latin typeface="Comic Sans MS" pitchFamily="66" charset="0"/>
              </a:rPr>
              <a:t>), that contracting officers </a:t>
            </a:r>
            <a:r>
              <a:rPr lang="en-US" sz="2400" dirty="0" smtClean="0">
                <a:latin typeface="Comic Sans MS" pitchFamily="66" charset="0"/>
              </a:rPr>
              <a:t>shall </a:t>
            </a:r>
            <a:r>
              <a:rPr lang="en-US" sz="2400" u="sng" dirty="0">
                <a:latin typeface="Comic Sans MS" pitchFamily="66" charset="0"/>
              </a:rPr>
              <a:t>promote and provide for full and open competition</a:t>
            </a:r>
            <a:r>
              <a:rPr lang="en-US" sz="2400" dirty="0">
                <a:latin typeface="Comic Sans MS" pitchFamily="66" charset="0"/>
              </a:rPr>
              <a:t> in </a:t>
            </a:r>
            <a:r>
              <a:rPr lang="en-US" sz="2400" dirty="0" smtClean="0">
                <a:latin typeface="Comic Sans MS" pitchFamily="66" charset="0"/>
              </a:rPr>
              <a:t>soliciting </a:t>
            </a:r>
            <a:r>
              <a:rPr lang="en-US" sz="2400" dirty="0">
                <a:latin typeface="Comic Sans MS" pitchFamily="66" charset="0"/>
              </a:rPr>
              <a:t>offers and awarding Government contracts. </a:t>
            </a:r>
          </a:p>
          <a:p>
            <a:pPr>
              <a:lnSpc>
                <a:spcPct val="120000"/>
              </a:lnSpc>
              <a:spcBef>
                <a:spcPts val="0"/>
              </a:spcBef>
              <a:buNone/>
            </a:pPr>
            <a:endParaRPr lang="en-US" sz="1000" dirty="0">
              <a:latin typeface="Comic Sans MS" pitchFamily="66" charset="0"/>
            </a:endParaRPr>
          </a:p>
          <a:p>
            <a:pPr>
              <a:spcBef>
                <a:spcPts val="0"/>
              </a:spcBef>
              <a:buNone/>
              <a:tabLst>
                <a:tab pos="628650" algn="l"/>
              </a:tabLst>
            </a:pPr>
            <a:r>
              <a:rPr lang="en-US" sz="2400" dirty="0">
                <a:latin typeface="Comic Sans MS" pitchFamily="66" charset="0"/>
              </a:rPr>
              <a:t>	(b) Contracting officers shall provide for full and open </a:t>
            </a:r>
            <a:r>
              <a:rPr lang="en-US" sz="2400" dirty="0" smtClean="0">
                <a:latin typeface="Comic Sans MS" pitchFamily="66" charset="0"/>
              </a:rPr>
              <a:t>	competition through </a:t>
            </a:r>
            <a:r>
              <a:rPr lang="en-US" sz="2400" u="sng" dirty="0" smtClean="0">
                <a:latin typeface="Comic Sans MS" pitchFamily="66" charset="0"/>
              </a:rPr>
              <a:t>use </a:t>
            </a:r>
            <a:r>
              <a:rPr lang="en-US" sz="2400" u="sng" dirty="0">
                <a:latin typeface="Comic Sans MS" pitchFamily="66" charset="0"/>
              </a:rPr>
              <a:t>of the competitive procedure(s)</a:t>
            </a:r>
            <a:r>
              <a:rPr lang="en-US" sz="2400" dirty="0">
                <a:latin typeface="Comic Sans MS" pitchFamily="66" charset="0"/>
              </a:rPr>
              <a:t> </a:t>
            </a:r>
            <a:r>
              <a:rPr lang="en-US" sz="2400" dirty="0" smtClean="0">
                <a:latin typeface="Comic Sans MS" pitchFamily="66" charset="0"/>
              </a:rPr>
              <a:t>	contained </a:t>
            </a:r>
            <a:r>
              <a:rPr lang="en-US" sz="2400" dirty="0">
                <a:latin typeface="Comic Sans MS" pitchFamily="66" charset="0"/>
              </a:rPr>
              <a:t>in this </a:t>
            </a:r>
            <a:r>
              <a:rPr lang="en-US" sz="2400" dirty="0" smtClean="0">
                <a:latin typeface="Comic Sans MS" pitchFamily="66" charset="0"/>
              </a:rPr>
              <a:t>subpart that </a:t>
            </a:r>
            <a:r>
              <a:rPr lang="en-US" sz="2400" dirty="0">
                <a:latin typeface="Comic Sans MS" pitchFamily="66" charset="0"/>
              </a:rPr>
              <a:t>are </a:t>
            </a:r>
            <a:r>
              <a:rPr lang="en-US" sz="2400" u="sng" dirty="0">
                <a:latin typeface="Comic Sans MS" pitchFamily="66" charset="0"/>
              </a:rPr>
              <a:t>best </a:t>
            </a:r>
            <a:r>
              <a:rPr lang="en-US" sz="2400" u="sng" dirty="0" smtClean="0">
                <a:latin typeface="Comic Sans MS" pitchFamily="66" charset="0"/>
              </a:rPr>
              <a:t>suited </a:t>
            </a:r>
            <a:r>
              <a:rPr lang="en-US" sz="2400" dirty="0">
                <a:latin typeface="Comic Sans MS" pitchFamily="66" charset="0"/>
              </a:rPr>
              <a:t>to the </a:t>
            </a:r>
            <a:r>
              <a:rPr lang="en-US" sz="2400" dirty="0" smtClean="0">
                <a:latin typeface="Comic Sans MS" pitchFamily="66" charset="0"/>
              </a:rPr>
              <a:t>	circumstances </a:t>
            </a:r>
            <a:r>
              <a:rPr lang="en-US" sz="2400" dirty="0">
                <a:latin typeface="Comic Sans MS" pitchFamily="66" charset="0"/>
              </a:rPr>
              <a:t>of the </a:t>
            </a:r>
            <a:r>
              <a:rPr lang="en-US" sz="2400" dirty="0" smtClean="0">
                <a:latin typeface="Comic Sans MS" pitchFamily="66" charset="0"/>
              </a:rPr>
              <a:t>contract </a:t>
            </a:r>
            <a:r>
              <a:rPr lang="en-US" sz="2400" dirty="0">
                <a:latin typeface="Comic Sans MS" pitchFamily="66" charset="0"/>
              </a:rPr>
              <a:t>action </a:t>
            </a:r>
            <a:r>
              <a:rPr lang="en-US" sz="2400" dirty="0" smtClean="0">
                <a:latin typeface="Comic Sans MS" pitchFamily="66" charset="0"/>
              </a:rPr>
              <a:t>and </a:t>
            </a:r>
            <a:r>
              <a:rPr lang="en-US" sz="2400" dirty="0">
                <a:latin typeface="Comic Sans MS" pitchFamily="66" charset="0"/>
              </a:rPr>
              <a:t>consistent with </a:t>
            </a:r>
            <a:r>
              <a:rPr lang="en-US" sz="2400" dirty="0" smtClean="0">
                <a:latin typeface="Comic Sans MS" pitchFamily="66" charset="0"/>
              </a:rPr>
              <a:t>	the need </a:t>
            </a:r>
            <a:r>
              <a:rPr lang="en-US" sz="2400" dirty="0">
                <a:latin typeface="Comic Sans MS" pitchFamily="66" charset="0"/>
              </a:rPr>
              <a:t>to fulfill the </a:t>
            </a:r>
            <a:r>
              <a:rPr lang="en-US" sz="2400" dirty="0" smtClean="0">
                <a:latin typeface="Comic Sans MS" pitchFamily="66" charset="0"/>
              </a:rPr>
              <a:t>Government’s </a:t>
            </a:r>
            <a:r>
              <a:rPr lang="en-US" sz="2400" dirty="0">
                <a:latin typeface="Comic Sans MS" pitchFamily="66" charset="0"/>
              </a:rPr>
              <a:t>requirements </a:t>
            </a:r>
            <a:r>
              <a:rPr lang="en-US" sz="2400" dirty="0" smtClean="0">
                <a:latin typeface="Comic Sans MS" pitchFamily="66" charset="0"/>
              </a:rPr>
              <a:t>	efficiently </a:t>
            </a:r>
            <a:r>
              <a:rPr lang="en-US" sz="2400" dirty="0">
                <a:solidFill>
                  <a:srgbClr val="FF0000"/>
                </a:solidFill>
                <a:latin typeface="Comic Sans MS" pitchFamily="66" charset="0"/>
              </a:rPr>
              <a:t>(</a:t>
            </a:r>
            <a:r>
              <a:rPr lang="en-US" sz="2400" dirty="0">
                <a:latin typeface="Comic Sans MS" pitchFamily="66" charset="0"/>
                <a:hlinkClick r:id="rId3"/>
              </a:rPr>
              <a:t>10 U.S.C. 2304</a:t>
            </a:r>
            <a:r>
              <a:rPr lang="en-US" sz="2400" dirty="0">
                <a:latin typeface="Comic Sans MS" pitchFamily="66" charset="0"/>
              </a:rPr>
              <a:t> and </a:t>
            </a:r>
            <a:r>
              <a:rPr lang="en-US" sz="2400" dirty="0" smtClean="0">
                <a:latin typeface="Comic Sans MS" pitchFamily="66" charset="0"/>
                <a:hlinkClick r:id="rId4"/>
              </a:rPr>
              <a:t>41</a:t>
            </a:r>
            <a:r>
              <a:rPr lang="en-US" sz="2400" dirty="0">
                <a:latin typeface="Comic Sans MS" pitchFamily="66" charset="0"/>
                <a:hlinkClick r:id="rId4"/>
              </a:rPr>
              <a:t> U.S.C. 253</a:t>
            </a:r>
            <a:r>
              <a:rPr lang="en-US" sz="2400" dirty="0">
                <a:solidFill>
                  <a:srgbClr val="FF0000"/>
                </a:solidFill>
                <a:latin typeface="Comic Sans MS" pitchFamily="66" charset="0"/>
              </a:rPr>
              <a:t>).</a:t>
            </a:r>
            <a:r>
              <a:rPr lang="en-US" sz="2400" dirty="0">
                <a:latin typeface="Comic Sans MS" pitchFamily="66" charset="0"/>
              </a:rPr>
              <a:t> </a:t>
            </a:r>
          </a:p>
          <a:p>
            <a:endParaRPr lang="en-US" sz="2400" dirty="0">
              <a:latin typeface="Comic Sans MS" pitchFamily="66" charset="0"/>
            </a:endParaRPr>
          </a:p>
        </p:txBody>
      </p:sp>
      <p:sp>
        <p:nvSpPr>
          <p:cNvPr id="5" name="Text Box 2"/>
          <p:cNvSpPr txBox="1">
            <a:spLocks noChangeArrowheads="1"/>
          </p:cNvSpPr>
          <p:nvPr/>
        </p:nvSpPr>
        <p:spPr bwMode="auto">
          <a:xfrm>
            <a:off x="381000" y="304801"/>
            <a:ext cx="8229600" cy="584775"/>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buNone/>
            </a:pPr>
            <a:r>
              <a:rPr lang="en-US" sz="3200" dirty="0">
                <a:solidFill>
                  <a:srgbClr val="FFFFFF"/>
                </a:solidFill>
                <a:latin typeface="Comic Sans MS" pitchFamily="66" charset="0"/>
              </a:rPr>
              <a:t>Subpart 6.1 – Full and Open </a:t>
            </a:r>
            <a:r>
              <a:rPr lang="en-US" sz="3200" dirty="0" smtClean="0">
                <a:solidFill>
                  <a:srgbClr val="FFFFFF"/>
                </a:solidFill>
                <a:latin typeface="Comic Sans MS" pitchFamily="66" charset="0"/>
              </a:rPr>
              <a:t>Competition</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148448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0" y="1295401"/>
            <a:ext cx="8763000" cy="5419945"/>
          </a:xfrm>
          <a:prstGeom prst="rect">
            <a:avLst/>
          </a:prstGeom>
          <a:noFill/>
          <a:ln w="9525">
            <a:noFill/>
            <a:miter lim="800000"/>
            <a:headEnd/>
            <a:tailEnd/>
          </a:ln>
        </p:spPr>
        <p:txBody>
          <a:bodyPr wrap="square">
            <a:spAutoFit/>
          </a:bodyPr>
          <a:lstStyle/>
          <a:p>
            <a:pPr marL="746125" indent="-400050">
              <a:lnSpc>
                <a:spcPct val="120000"/>
              </a:lnSpc>
              <a:spcBef>
                <a:spcPts val="0"/>
              </a:spcBef>
              <a:buNone/>
            </a:pPr>
            <a:endParaRPr lang="en-US" sz="1050" dirty="0">
              <a:latin typeface="Comic Sans MS" pitchFamily="66" charset="0"/>
            </a:endParaRPr>
          </a:p>
          <a:p>
            <a:pPr marL="746125" indent="-400050">
              <a:lnSpc>
                <a:spcPct val="120000"/>
              </a:lnSpc>
              <a:spcBef>
                <a:spcPts val="0"/>
              </a:spcBef>
              <a:buNone/>
            </a:pPr>
            <a:r>
              <a:rPr lang="en-US" sz="1800" dirty="0">
                <a:latin typeface="Comic Sans MS" pitchFamily="66" charset="0"/>
              </a:rPr>
              <a:t>(a) </a:t>
            </a:r>
            <a:r>
              <a:rPr lang="en-US" sz="2000" b="1" u="sng" dirty="0">
                <a:latin typeface="Comic Sans MS" pitchFamily="66" charset="0"/>
              </a:rPr>
              <a:t>Sole source acquisitions</a:t>
            </a:r>
            <a:r>
              <a:rPr lang="en-US" sz="2000" dirty="0">
                <a:latin typeface="Comic Sans MS" pitchFamily="66" charset="0"/>
              </a:rPr>
              <a:t>. When contracting in a sole source environment, the request for </a:t>
            </a:r>
            <a:r>
              <a:rPr lang="en-US" sz="2000" dirty="0" smtClean="0">
                <a:latin typeface="Comic Sans MS" pitchFamily="66" charset="0"/>
              </a:rPr>
              <a:t>proposals </a:t>
            </a:r>
            <a:r>
              <a:rPr lang="en-US" sz="2000" dirty="0">
                <a:latin typeface="Comic Sans MS" pitchFamily="66" charset="0"/>
              </a:rPr>
              <a:t>(RFP) should be tailored to remove unnecessary information and requirements; e.g., evaluation criteria and voluminous proposal preparation instructions. </a:t>
            </a:r>
          </a:p>
          <a:p>
            <a:pPr marL="746125" indent="-400050">
              <a:lnSpc>
                <a:spcPct val="120000"/>
              </a:lnSpc>
              <a:spcBef>
                <a:spcPts val="0"/>
              </a:spcBef>
              <a:buNone/>
            </a:pPr>
            <a:endParaRPr lang="en-US" sz="1000" dirty="0">
              <a:latin typeface="Comic Sans MS" pitchFamily="66" charset="0"/>
            </a:endParaRPr>
          </a:p>
          <a:p>
            <a:pPr marL="746125" indent="-400050">
              <a:lnSpc>
                <a:spcPct val="120000"/>
              </a:lnSpc>
              <a:spcBef>
                <a:spcPts val="0"/>
              </a:spcBef>
              <a:buNone/>
            </a:pPr>
            <a:r>
              <a:rPr lang="en-US" sz="1800" dirty="0">
                <a:latin typeface="Comic Sans MS" pitchFamily="66" charset="0"/>
              </a:rPr>
              <a:t>(b) </a:t>
            </a:r>
            <a:r>
              <a:rPr lang="en-US" sz="2000" b="1" u="sng" dirty="0">
                <a:latin typeface="Comic Sans MS" pitchFamily="66" charset="0"/>
              </a:rPr>
              <a:t>Competitive acquisitions</a:t>
            </a:r>
            <a:r>
              <a:rPr lang="en-US" sz="2000" dirty="0">
                <a:latin typeface="Comic Sans MS" pitchFamily="66" charset="0"/>
              </a:rPr>
              <a:t>. When contracting in a competitive environment, the procedures of this part are intended to minimize the complexity of the solicitation, the evaluation, and the source selection decision, while maintaining a process designed to foster an impartial and comprehensive evaluation of </a:t>
            </a:r>
            <a:r>
              <a:rPr lang="en-US" sz="2000" dirty="0" err="1">
                <a:latin typeface="Comic Sans MS" pitchFamily="66" charset="0"/>
              </a:rPr>
              <a:t>offerors’</a:t>
            </a:r>
            <a:r>
              <a:rPr lang="en-US" sz="2000" dirty="0">
                <a:latin typeface="Comic Sans MS" pitchFamily="66" charset="0"/>
              </a:rPr>
              <a:t> proposals, leading </a:t>
            </a:r>
            <a:r>
              <a:rPr lang="en-US" sz="2000" b="1" u="sng" dirty="0">
                <a:solidFill>
                  <a:srgbClr val="C00000"/>
                </a:solidFill>
                <a:latin typeface="Comic Sans MS" pitchFamily="66" charset="0"/>
              </a:rPr>
              <a:t>to selection of the proposal representing the best value</a:t>
            </a:r>
            <a:r>
              <a:rPr lang="en-US" sz="2000" b="1" i="1" u="sng" dirty="0">
                <a:solidFill>
                  <a:srgbClr val="C00000"/>
                </a:solidFill>
                <a:latin typeface="Comic Sans MS" pitchFamily="66" charset="0"/>
              </a:rPr>
              <a:t> </a:t>
            </a:r>
            <a:r>
              <a:rPr lang="en-US" sz="2000" b="1" u="sng" dirty="0">
                <a:solidFill>
                  <a:srgbClr val="C00000"/>
                </a:solidFill>
                <a:latin typeface="Comic Sans MS" pitchFamily="66" charset="0"/>
              </a:rPr>
              <a:t>to the </a:t>
            </a:r>
            <a:r>
              <a:rPr lang="en-US" sz="2000" b="1" u="sng" dirty="0" smtClean="0">
                <a:solidFill>
                  <a:srgbClr val="C00000"/>
                </a:solidFill>
                <a:latin typeface="Comic Sans MS" pitchFamily="66" charset="0"/>
              </a:rPr>
              <a:t>Government</a:t>
            </a:r>
            <a:r>
              <a:rPr lang="en-US" sz="2000" b="1" dirty="0" smtClean="0">
                <a:solidFill>
                  <a:srgbClr val="C00000"/>
                </a:solidFill>
                <a:latin typeface="Comic Sans MS" pitchFamily="66" charset="0"/>
              </a:rPr>
              <a:t>. </a:t>
            </a:r>
            <a:r>
              <a:rPr lang="en-US" sz="2000" dirty="0">
                <a:latin typeface="Comic Sans MS" pitchFamily="66" charset="0"/>
              </a:rPr>
              <a:t>(</a:t>
            </a:r>
            <a:r>
              <a:rPr lang="en-US" sz="2000" dirty="0" smtClean="0">
                <a:latin typeface="Comic Sans MS" pitchFamily="66" charset="0"/>
              </a:rPr>
              <a:t>see 2.101)</a:t>
            </a:r>
            <a:endParaRPr lang="en-US" sz="2000" dirty="0">
              <a:latin typeface="Comic Sans MS" pitchFamily="66" charset="0"/>
            </a:endParaRPr>
          </a:p>
          <a:p>
            <a:pPr>
              <a:lnSpc>
                <a:spcPct val="120000"/>
              </a:lnSpc>
              <a:spcBef>
                <a:spcPts val="0"/>
              </a:spcBef>
            </a:pPr>
            <a:endParaRPr lang="en-US" sz="2000" dirty="0">
              <a:solidFill>
                <a:srgbClr val="C00000"/>
              </a:solidFill>
              <a:latin typeface="Comic Sans MS" pitchFamily="66" charset="0"/>
            </a:endParaRPr>
          </a:p>
        </p:txBody>
      </p:sp>
      <p:sp>
        <p:nvSpPr>
          <p:cNvPr id="5" name="Text Box 2"/>
          <p:cNvSpPr txBox="1">
            <a:spLocks noChangeArrowheads="1"/>
          </p:cNvSpPr>
          <p:nvPr/>
        </p:nvSpPr>
        <p:spPr bwMode="auto">
          <a:xfrm>
            <a:off x="381000" y="304800"/>
            <a:ext cx="8229600" cy="1077218"/>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buNone/>
            </a:pPr>
            <a:r>
              <a:rPr lang="en-US" sz="3200" dirty="0">
                <a:solidFill>
                  <a:srgbClr val="FFFFFF"/>
                </a:solidFill>
                <a:latin typeface="Comic Sans MS" pitchFamily="66" charset="0"/>
              </a:rPr>
              <a:t>Subpart 15.002  </a:t>
            </a:r>
            <a:r>
              <a:rPr lang="en-US" sz="3200" dirty="0" smtClean="0">
                <a:solidFill>
                  <a:srgbClr val="FFFFFF"/>
                </a:solidFill>
                <a:latin typeface="Comic Sans MS" pitchFamily="66" charset="0"/>
              </a:rPr>
              <a:t>- Types </a:t>
            </a:r>
            <a:r>
              <a:rPr lang="en-US" sz="3200" dirty="0">
                <a:solidFill>
                  <a:srgbClr val="FFFFFF"/>
                </a:solidFill>
                <a:latin typeface="Comic Sans MS" pitchFamily="66" charset="0"/>
              </a:rPr>
              <a:t>of </a:t>
            </a:r>
            <a:r>
              <a:rPr lang="en-US" sz="3200" dirty="0" smtClean="0">
                <a:solidFill>
                  <a:srgbClr val="FFFFFF"/>
                </a:solidFill>
                <a:latin typeface="Comic Sans MS" pitchFamily="66" charset="0"/>
              </a:rPr>
              <a:t>Negotiated Acquisitions</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14454669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533400" y="889576"/>
            <a:ext cx="8077200" cy="5170646"/>
          </a:xfrm>
          <a:prstGeom prst="rect">
            <a:avLst/>
          </a:prstGeom>
          <a:noFill/>
          <a:ln w="9525">
            <a:noFill/>
            <a:miter lim="800000"/>
            <a:headEnd/>
            <a:tailEnd/>
          </a:ln>
        </p:spPr>
        <p:txBody>
          <a:bodyPr wrap="square">
            <a:spAutoFit/>
          </a:bodyPr>
          <a:lstStyle/>
          <a:p>
            <a:pPr marL="0" indent="0">
              <a:buNone/>
            </a:pPr>
            <a:endParaRPr lang="en-US" sz="1200" b="1" dirty="0">
              <a:latin typeface="Comic Sans MS" pitchFamily="66" charset="0"/>
            </a:endParaRPr>
          </a:p>
          <a:p>
            <a:pPr marL="0" indent="0">
              <a:buNone/>
            </a:pPr>
            <a:r>
              <a:rPr lang="en-US" sz="2200" dirty="0">
                <a:latin typeface="Comic Sans MS" pitchFamily="66" charset="0"/>
              </a:rPr>
              <a:t>An agency can obtain </a:t>
            </a:r>
            <a:r>
              <a:rPr lang="en-US" sz="2200" b="1" dirty="0">
                <a:solidFill>
                  <a:srgbClr val="C00000"/>
                </a:solidFill>
                <a:latin typeface="Comic Sans MS" pitchFamily="66" charset="0"/>
              </a:rPr>
              <a:t>best value </a:t>
            </a:r>
            <a:r>
              <a:rPr lang="en-US" sz="2200" dirty="0">
                <a:latin typeface="Comic Sans MS" pitchFamily="66" charset="0"/>
              </a:rPr>
              <a:t>in negotiated acquisitions by using any one or a combination of source selection approaches. </a:t>
            </a:r>
            <a:r>
              <a:rPr lang="en-US" sz="2200" dirty="0" smtClean="0">
                <a:latin typeface="Comic Sans MS" pitchFamily="66" charset="0"/>
              </a:rPr>
              <a:t> </a:t>
            </a:r>
            <a:r>
              <a:rPr lang="en-US" sz="2200" u="sng" dirty="0" smtClean="0">
                <a:latin typeface="Comic Sans MS" pitchFamily="66" charset="0"/>
              </a:rPr>
              <a:t>In </a:t>
            </a:r>
            <a:r>
              <a:rPr lang="en-US" sz="2200" u="sng" dirty="0">
                <a:latin typeface="Comic Sans MS" pitchFamily="66" charset="0"/>
              </a:rPr>
              <a:t>different types of acquisitions, the relative importance of cost or price may vary</a:t>
            </a:r>
            <a:r>
              <a:rPr lang="en-US" sz="2200" dirty="0">
                <a:latin typeface="Comic Sans MS" pitchFamily="66" charset="0"/>
              </a:rPr>
              <a:t>. </a:t>
            </a:r>
            <a:endParaRPr lang="en-US" sz="2200" dirty="0" smtClean="0">
              <a:latin typeface="Comic Sans MS" pitchFamily="66" charset="0"/>
            </a:endParaRPr>
          </a:p>
          <a:p>
            <a:pPr marL="0" indent="0">
              <a:buNone/>
            </a:pPr>
            <a:endParaRPr lang="en-US" sz="1800" dirty="0" smtClean="0">
              <a:latin typeface="Comic Sans MS" pitchFamily="66" charset="0"/>
            </a:endParaRPr>
          </a:p>
          <a:p>
            <a:pPr marL="514350" indent="171450">
              <a:buFont typeface="Wingdings" pitchFamily="2" charset="2"/>
              <a:buChar char="§"/>
            </a:pPr>
            <a:r>
              <a:rPr lang="en-US" sz="1800" dirty="0" smtClean="0">
                <a:latin typeface="Comic Sans MS" pitchFamily="66" charset="0"/>
              </a:rPr>
              <a:t>   </a:t>
            </a:r>
            <a:r>
              <a:rPr lang="en-US" sz="2200" dirty="0" smtClean="0">
                <a:latin typeface="Comic Sans MS" pitchFamily="66" charset="0"/>
              </a:rPr>
              <a:t>Where </a:t>
            </a:r>
            <a:r>
              <a:rPr lang="en-US" sz="2200" dirty="0">
                <a:latin typeface="Comic Sans MS" pitchFamily="66" charset="0"/>
              </a:rPr>
              <a:t>the requirement is clearly definable and the </a:t>
            </a:r>
            <a:r>
              <a:rPr lang="en-US" sz="2200" dirty="0" smtClean="0">
                <a:latin typeface="Comic Sans MS" pitchFamily="66" charset="0"/>
              </a:rPr>
              <a:t>	risk…is </a:t>
            </a:r>
            <a:r>
              <a:rPr lang="en-US" sz="2200" dirty="0">
                <a:latin typeface="Comic Sans MS" pitchFamily="66" charset="0"/>
              </a:rPr>
              <a:t>minimal, cost or </a:t>
            </a:r>
            <a:r>
              <a:rPr lang="en-US" sz="2200" dirty="0" smtClean="0">
                <a:latin typeface="Comic Sans MS" pitchFamily="66" charset="0"/>
              </a:rPr>
              <a:t>price </a:t>
            </a:r>
            <a:r>
              <a:rPr lang="en-US" sz="2200" dirty="0">
                <a:latin typeface="Comic Sans MS" pitchFamily="66" charset="0"/>
              </a:rPr>
              <a:t>may play a dominant </a:t>
            </a:r>
            <a:r>
              <a:rPr lang="en-US" sz="2200" dirty="0" smtClean="0">
                <a:latin typeface="Comic Sans MS" pitchFamily="66" charset="0"/>
              </a:rPr>
              <a:t>	role </a:t>
            </a:r>
            <a:r>
              <a:rPr lang="en-US" sz="2200" dirty="0">
                <a:latin typeface="Comic Sans MS" pitchFamily="66" charset="0"/>
              </a:rPr>
              <a:t>in </a:t>
            </a:r>
            <a:r>
              <a:rPr lang="en-US" sz="2200" dirty="0" smtClean="0">
                <a:latin typeface="Comic Sans MS" pitchFamily="66" charset="0"/>
              </a:rPr>
              <a:t>	source </a:t>
            </a:r>
            <a:r>
              <a:rPr lang="en-US" sz="2200" dirty="0">
                <a:latin typeface="Comic Sans MS" pitchFamily="66" charset="0"/>
              </a:rPr>
              <a:t>selection. </a:t>
            </a:r>
            <a:endParaRPr lang="en-US" sz="2200" dirty="0" smtClean="0">
              <a:latin typeface="Comic Sans MS" pitchFamily="66" charset="0"/>
            </a:endParaRPr>
          </a:p>
          <a:p>
            <a:pPr marL="514350"/>
            <a:r>
              <a:rPr lang="en-US" sz="1800" dirty="0" smtClean="0">
                <a:latin typeface="Comic Sans MS" pitchFamily="66" charset="0"/>
              </a:rPr>
              <a:t> 	</a:t>
            </a:r>
          </a:p>
          <a:p>
            <a:pPr marL="514350" indent="171450">
              <a:buFont typeface="Wingdings" pitchFamily="2" charset="2"/>
              <a:buChar char="§"/>
            </a:pPr>
            <a:r>
              <a:rPr lang="en-US" sz="1800" dirty="0" smtClean="0">
                <a:latin typeface="Comic Sans MS" pitchFamily="66" charset="0"/>
              </a:rPr>
              <a:t>   </a:t>
            </a:r>
            <a:r>
              <a:rPr lang="en-US" sz="2200" dirty="0" smtClean="0">
                <a:latin typeface="Comic Sans MS" pitchFamily="66" charset="0"/>
              </a:rPr>
              <a:t>The </a:t>
            </a:r>
            <a:r>
              <a:rPr lang="en-US" sz="2200" dirty="0">
                <a:latin typeface="Comic Sans MS" pitchFamily="66" charset="0"/>
              </a:rPr>
              <a:t>less definitive the requirement, the more </a:t>
            </a:r>
            <a:r>
              <a:rPr lang="en-US" sz="2200" dirty="0" smtClean="0">
                <a:latin typeface="Comic Sans MS" pitchFamily="66" charset="0"/>
              </a:rPr>
              <a:t>	development work </a:t>
            </a:r>
            <a:r>
              <a:rPr lang="en-US" sz="2200" dirty="0">
                <a:latin typeface="Comic Sans MS" pitchFamily="66" charset="0"/>
              </a:rPr>
              <a:t>required, </a:t>
            </a:r>
            <a:r>
              <a:rPr lang="en-US" sz="2200" dirty="0" smtClean="0">
                <a:latin typeface="Comic Sans MS" pitchFamily="66" charset="0"/>
              </a:rPr>
              <a:t>or </a:t>
            </a:r>
            <a:r>
              <a:rPr lang="en-US" sz="2200" dirty="0">
                <a:latin typeface="Comic Sans MS" pitchFamily="66" charset="0"/>
              </a:rPr>
              <a:t>the greater the </a:t>
            </a:r>
            <a:r>
              <a:rPr lang="en-US" sz="2200" dirty="0" smtClean="0">
                <a:latin typeface="Comic Sans MS" pitchFamily="66" charset="0"/>
              </a:rPr>
              <a:t>	performance </a:t>
            </a:r>
            <a:r>
              <a:rPr lang="en-US" sz="2200" dirty="0">
                <a:latin typeface="Comic Sans MS" pitchFamily="66" charset="0"/>
              </a:rPr>
              <a:t>risk, the </a:t>
            </a:r>
            <a:r>
              <a:rPr lang="en-US" sz="2200" dirty="0" smtClean="0">
                <a:latin typeface="Comic Sans MS" pitchFamily="66" charset="0"/>
              </a:rPr>
              <a:t>more </a:t>
            </a:r>
            <a:r>
              <a:rPr lang="en-US" sz="2200" dirty="0">
                <a:latin typeface="Comic Sans MS" pitchFamily="66" charset="0"/>
              </a:rPr>
              <a:t>technical or past </a:t>
            </a:r>
            <a:r>
              <a:rPr lang="en-US" sz="2200" dirty="0" smtClean="0">
                <a:latin typeface="Comic Sans MS" pitchFamily="66" charset="0"/>
              </a:rPr>
              <a:t>	performance </a:t>
            </a:r>
            <a:r>
              <a:rPr lang="en-US" sz="2200" dirty="0">
                <a:latin typeface="Comic Sans MS" pitchFamily="66" charset="0"/>
              </a:rPr>
              <a:t>considerations may </a:t>
            </a:r>
            <a:r>
              <a:rPr lang="en-US" sz="2200" dirty="0" smtClean="0">
                <a:latin typeface="Comic Sans MS" pitchFamily="66" charset="0"/>
              </a:rPr>
              <a:t>play </a:t>
            </a:r>
            <a:r>
              <a:rPr lang="en-US" sz="2200" dirty="0">
                <a:latin typeface="Comic Sans MS" pitchFamily="66" charset="0"/>
              </a:rPr>
              <a:t>a dominant role </a:t>
            </a:r>
            <a:r>
              <a:rPr lang="en-US" sz="2200" dirty="0" smtClean="0">
                <a:latin typeface="Comic Sans MS" pitchFamily="66" charset="0"/>
              </a:rPr>
              <a:t>	in </a:t>
            </a:r>
            <a:r>
              <a:rPr lang="en-US" sz="2200" dirty="0">
                <a:latin typeface="Comic Sans MS" pitchFamily="66" charset="0"/>
              </a:rPr>
              <a:t>source selection. </a:t>
            </a:r>
          </a:p>
          <a:p>
            <a:endParaRPr lang="en-US" sz="1800" dirty="0">
              <a:latin typeface="Comic Sans MS" pitchFamily="66" charset="0"/>
            </a:endParaRPr>
          </a:p>
        </p:txBody>
      </p:sp>
      <p:sp>
        <p:nvSpPr>
          <p:cNvPr id="5" name="Text Box 2"/>
          <p:cNvSpPr txBox="1">
            <a:spLocks noChangeArrowheads="1"/>
          </p:cNvSpPr>
          <p:nvPr/>
        </p:nvSpPr>
        <p:spPr bwMode="auto">
          <a:xfrm>
            <a:off x="381000" y="304801"/>
            <a:ext cx="8229600" cy="584775"/>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buNone/>
            </a:pPr>
            <a:r>
              <a:rPr lang="en-US" sz="3200" dirty="0">
                <a:solidFill>
                  <a:srgbClr val="FFFFFF"/>
                </a:solidFill>
                <a:latin typeface="Comic Sans MS" pitchFamily="66" charset="0"/>
              </a:rPr>
              <a:t>Subpart 15.101  </a:t>
            </a:r>
            <a:r>
              <a:rPr lang="en-US" sz="3200" dirty="0" smtClean="0">
                <a:solidFill>
                  <a:srgbClr val="FFFFFF"/>
                </a:solidFill>
                <a:latin typeface="Comic Sans MS" pitchFamily="66" charset="0"/>
              </a:rPr>
              <a:t>- Best Value </a:t>
            </a:r>
            <a:r>
              <a:rPr lang="en-US" sz="3200" dirty="0">
                <a:solidFill>
                  <a:srgbClr val="FFFFFF"/>
                </a:solidFill>
                <a:latin typeface="Comic Sans MS" pitchFamily="66" charset="0"/>
              </a:rPr>
              <a:t>A</a:t>
            </a:r>
            <a:r>
              <a:rPr lang="en-US" sz="3200" dirty="0" smtClean="0">
                <a:solidFill>
                  <a:srgbClr val="FFFFFF"/>
                </a:solidFill>
                <a:latin typeface="Comic Sans MS" pitchFamily="66" charset="0"/>
              </a:rPr>
              <a:t>pproach</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35513046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066800"/>
            <a:ext cx="9372600" cy="2733056"/>
          </a:xfrm>
          <a:prstGeom prst="rect">
            <a:avLst/>
          </a:prstGeom>
          <a:noFill/>
          <a:ln w="9525">
            <a:noFill/>
            <a:miter lim="800000"/>
            <a:headEnd/>
            <a:tailEnd/>
          </a:ln>
        </p:spPr>
        <p:txBody>
          <a:bodyPr wrap="square">
            <a:spAutoFit/>
          </a:bodyPr>
          <a:lstStyle/>
          <a:p>
            <a:pPr>
              <a:buNone/>
            </a:pPr>
            <a:endParaRPr lang="en-US" sz="1800" dirty="0">
              <a:latin typeface="Comic Sans MS" pitchFamily="66" charset="0"/>
            </a:endParaRPr>
          </a:p>
          <a:p>
            <a:pPr marL="400050" lvl="1" indent="0">
              <a:lnSpc>
                <a:spcPct val="120000"/>
              </a:lnSpc>
              <a:spcBef>
                <a:spcPts val="0"/>
              </a:spcBef>
              <a:buNone/>
            </a:pPr>
            <a:r>
              <a:rPr lang="en-US" sz="2000" dirty="0">
                <a:latin typeface="Comic Sans MS" pitchFamily="66" charset="0"/>
              </a:rPr>
              <a:t>The </a:t>
            </a:r>
            <a:r>
              <a:rPr lang="en-US" sz="2000" dirty="0" smtClean="0">
                <a:latin typeface="Comic Sans MS" pitchFamily="66" charset="0"/>
              </a:rPr>
              <a:t>CO must follow appropriate competitive procedures, consistent with  FAR requirements, for </a:t>
            </a:r>
            <a:r>
              <a:rPr lang="en-US" sz="2000" dirty="0">
                <a:latin typeface="Comic Sans MS" pitchFamily="66" charset="0"/>
              </a:rPr>
              <a:t>full and open </a:t>
            </a:r>
            <a:r>
              <a:rPr lang="en-US" sz="2000" dirty="0" smtClean="0">
                <a:latin typeface="Comic Sans MS" pitchFamily="66" charset="0"/>
              </a:rPr>
              <a:t>competition.  Steps include:</a:t>
            </a:r>
            <a:endParaRPr lang="en-US" sz="2000" dirty="0">
              <a:latin typeface="Comic Sans MS" pitchFamily="66" charset="0"/>
            </a:endParaRPr>
          </a:p>
          <a:p>
            <a:pPr lvl="1">
              <a:lnSpc>
                <a:spcPct val="120000"/>
              </a:lnSpc>
              <a:spcBef>
                <a:spcPts val="0"/>
              </a:spcBef>
              <a:buNone/>
            </a:pPr>
            <a:endParaRPr lang="en-US" sz="800" dirty="0">
              <a:latin typeface="Comic Sans MS" pitchFamily="66" charset="0"/>
            </a:endParaRPr>
          </a:p>
          <a:p>
            <a:pPr marL="914400" lvl="1" indent="-457200">
              <a:lnSpc>
                <a:spcPct val="120000"/>
              </a:lnSpc>
              <a:spcBef>
                <a:spcPts val="0"/>
              </a:spcBef>
              <a:buFont typeface="+mj-lt"/>
              <a:buAutoNum type="arabicPeriod"/>
              <a:tabLst>
                <a:tab pos="971550" algn="l"/>
              </a:tabLst>
            </a:pPr>
            <a:r>
              <a:rPr lang="en-US" sz="2000" dirty="0" smtClean="0">
                <a:latin typeface="Comic Sans MS" pitchFamily="66" charset="0"/>
              </a:rPr>
              <a:t>Optimizing the use of “full and open competition”, advertise for 	proposals using either </a:t>
            </a:r>
            <a:r>
              <a:rPr lang="en-US" sz="2000" dirty="0" smtClean="0">
                <a:solidFill>
                  <a:srgbClr val="C00000"/>
                </a:solidFill>
                <a:latin typeface="Comic Sans MS" pitchFamily="66" charset="0"/>
              </a:rPr>
              <a:t>RFP or BAA</a:t>
            </a:r>
            <a:r>
              <a:rPr lang="en-US" sz="2000" dirty="0" smtClean="0">
                <a:latin typeface="Comic Sans MS" pitchFamily="66" charset="0"/>
              </a:rPr>
              <a:t>, as appropriate.</a:t>
            </a:r>
            <a:endParaRPr lang="en-US" sz="2000" dirty="0">
              <a:latin typeface="Comic Sans MS" pitchFamily="66" charset="0"/>
            </a:endParaRPr>
          </a:p>
          <a:p>
            <a:pPr marL="914400" lvl="1" indent="-457200">
              <a:lnSpc>
                <a:spcPct val="120000"/>
              </a:lnSpc>
              <a:spcBef>
                <a:spcPts val="0"/>
              </a:spcBef>
              <a:buFont typeface="+mj-lt"/>
              <a:buAutoNum type="arabicPeriod"/>
            </a:pPr>
            <a:r>
              <a:rPr lang="en-US" sz="2000" dirty="0" smtClean="0">
                <a:latin typeface="Comic Sans MS" pitchFamily="66" charset="0"/>
              </a:rPr>
              <a:t>Review proposals to determine which have a </a:t>
            </a:r>
            <a:r>
              <a:rPr lang="en-US" sz="2000" u="sng" dirty="0" smtClean="0">
                <a:latin typeface="Comic Sans MS" pitchFamily="66" charset="0"/>
              </a:rPr>
              <a:t>reasonable chance to result in an award</a:t>
            </a:r>
            <a:r>
              <a:rPr lang="en-US" sz="2000" dirty="0" smtClean="0">
                <a:latin typeface="Comic Sans MS" pitchFamily="66" charset="0"/>
              </a:rPr>
              <a:t> after additional negotiations. </a:t>
            </a:r>
          </a:p>
        </p:txBody>
      </p:sp>
      <p:sp>
        <p:nvSpPr>
          <p:cNvPr id="5" name="Text Box 2"/>
          <p:cNvSpPr txBox="1">
            <a:spLocks noChangeArrowheads="1"/>
          </p:cNvSpPr>
          <p:nvPr/>
        </p:nvSpPr>
        <p:spPr bwMode="auto">
          <a:xfrm>
            <a:off x="76200" y="152400"/>
            <a:ext cx="8991600" cy="954107"/>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2800" dirty="0" smtClean="0">
                <a:solidFill>
                  <a:srgbClr val="FFFFFF"/>
                </a:solidFill>
                <a:latin typeface="Comic Sans MS" pitchFamily="66" charset="0"/>
              </a:rPr>
              <a:t>Summary of Process Used by Federal Contracting Officers for University Procurements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28047902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152400" y="1228665"/>
            <a:ext cx="8991600" cy="5324535"/>
          </a:xfrm>
          <a:prstGeom prst="rect">
            <a:avLst/>
          </a:prstGeom>
          <a:noFill/>
          <a:ln w="9525">
            <a:noFill/>
            <a:miter lim="800000"/>
            <a:headEnd/>
            <a:tailEnd/>
          </a:ln>
        </p:spPr>
        <p:txBody>
          <a:bodyPr wrap="square">
            <a:spAutoFit/>
          </a:bodyPr>
          <a:lstStyle/>
          <a:p>
            <a:r>
              <a:rPr lang="en-US" sz="2000" dirty="0" smtClean="0">
                <a:latin typeface="Comic Sans MS" pitchFamily="66" charset="0"/>
              </a:rPr>
              <a:t>(</a:t>
            </a:r>
            <a:r>
              <a:rPr lang="en-US" sz="2000" dirty="0">
                <a:latin typeface="Comic Sans MS" pitchFamily="66" charset="0"/>
              </a:rPr>
              <a:t>a) The contracting officer shall determine which proposals are in the competitive range for the purpose of conducting written or oral discussion (see 15.610(b)). The </a:t>
            </a:r>
            <a:r>
              <a:rPr lang="en-US" sz="2000" b="1" dirty="0">
                <a:solidFill>
                  <a:srgbClr val="C00000"/>
                </a:solidFill>
                <a:latin typeface="Comic Sans MS" pitchFamily="66" charset="0"/>
              </a:rPr>
              <a:t>competitive range </a:t>
            </a:r>
            <a:r>
              <a:rPr lang="en-US" sz="2000" dirty="0">
                <a:latin typeface="Comic Sans MS" pitchFamily="66" charset="0"/>
              </a:rPr>
              <a:t>shall be determined on the basis of cost or price and other factors that were stated in the solicitation and shall include </a:t>
            </a:r>
            <a:r>
              <a:rPr lang="en-US" sz="2000" u="sng" dirty="0">
                <a:latin typeface="Comic Sans MS" pitchFamily="66" charset="0"/>
              </a:rPr>
              <a:t>all proposals that have a reasonable chance of being selected for award</a:t>
            </a:r>
            <a:r>
              <a:rPr lang="en-US" sz="2000" dirty="0">
                <a:latin typeface="Comic Sans MS" pitchFamily="66" charset="0"/>
              </a:rPr>
              <a:t>. When there is doubt as to whether a proposal is in the competitive range, the proposal should be included. </a:t>
            </a:r>
            <a:br>
              <a:rPr lang="en-US" sz="2000" dirty="0">
                <a:latin typeface="Comic Sans MS" pitchFamily="66" charset="0"/>
              </a:rPr>
            </a:br>
            <a:r>
              <a:rPr lang="en-US" sz="2000" dirty="0">
                <a:latin typeface="Comic Sans MS" pitchFamily="66" charset="0"/>
              </a:rPr>
              <a:t/>
            </a:r>
            <a:br>
              <a:rPr lang="en-US" sz="2000" dirty="0">
                <a:latin typeface="Comic Sans MS" pitchFamily="66" charset="0"/>
              </a:rPr>
            </a:br>
            <a:r>
              <a:rPr lang="en-US" sz="2000" dirty="0">
                <a:latin typeface="Comic Sans MS" pitchFamily="66" charset="0"/>
              </a:rPr>
              <a:t>(b) If the contracting officer, after complying with 15.610(b), determines that a proposal no longer has a reasonable chance of being selected for contract award, it may no longer be considered for selection. </a:t>
            </a:r>
            <a:br>
              <a:rPr lang="en-US" sz="2000" dirty="0">
                <a:latin typeface="Comic Sans MS" pitchFamily="66" charset="0"/>
              </a:rPr>
            </a:br>
            <a:r>
              <a:rPr lang="en-US" sz="2000" dirty="0">
                <a:latin typeface="Comic Sans MS" pitchFamily="66" charset="0"/>
              </a:rPr>
              <a:t/>
            </a:r>
            <a:br>
              <a:rPr lang="en-US" sz="2000" dirty="0">
                <a:latin typeface="Comic Sans MS" pitchFamily="66" charset="0"/>
              </a:rPr>
            </a:br>
            <a:r>
              <a:rPr lang="en-US" sz="2000" dirty="0">
                <a:latin typeface="Comic Sans MS" pitchFamily="66" charset="0"/>
              </a:rPr>
              <a:t>(c) The contracting officer shall notify in writing an unsuccessful </a:t>
            </a:r>
            <a:r>
              <a:rPr lang="en-US" sz="2000" dirty="0" err="1">
                <a:latin typeface="Comic Sans MS" pitchFamily="66" charset="0"/>
              </a:rPr>
              <a:t>offeror</a:t>
            </a:r>
            <a:r>
              <a:rPr lang="en-US" sz="2000" dirty="0">
                <a:latin typeface="Comic Sans MS" pitchFamily="66" charset="0"/>
              </a:rPr>
              <a:t> at the earliest practicable time that its proposal is no longer eligible for award (see 15.1002(b)). </a:t>
            </a:r>
            <a:br>
              <a:rPr lang="en-US" sz="2000" dirty="0">
                <a:latin typeface="Comic Sans MS" pitchFamily="66" charset="0"/>
              </a:rPr>
            </a:br>
            <a:r>
              <a:rPr lang="en-US" sz="2000" dirty="0">
                <a:latin typeface="Comic Sans MS" pitchFamily="66" charset="0"/>
              </a:rPr>
              <a:t/>
            </a:r>
            <a:br>
              <a:rPr lang="en-US" sz="2000" dirty="0">
                <a:latin typeface="Comic Sans MS" pitchFamily="66" charset="0"/>
              </a:rPr>
            </a:br>
            <a:endParaRPr lang="en-US" sz="2000" b="1" dirty="0">
              <a:latin typeface="Comic Sans MS" pitchFamily="66" charset="0"/>
            </a:endParaRPr>
          </a:p>
        </p:txBody>
      </p:sp>
      <p:sp>
        <p:nvSpPr>
          <p:cNvPr id="5" name="Text Box 2"/>
          <p:cNvSpPr txBox="1">
            <a:spLocks noChangeArrowheads="1"/>
          </p:cNvSpPr>
          <p:nvPr/>
        </p:nvSpPr>
        <p:spPr bwMode="auto">
          <a:xfrm>
            <a:off x="381000" y="304801"/>
            <a:ext cx="8229600" cy="584775"/>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3200" dirty="0">
                <a:solidFill>
                  <a:srgbClr val="FFFFFF"/>
                </a:solidFill>
                <a:latin typeface="Comic Sans MS" pitchFamily="66" charset="0"/>
              </a:rPr>
              <a:t>Subpart 15.609 Competitive R</a:t>
            </a:r>
            <a:r>
              <a:rPr lang="en-US" sz="3200" dirty="0" smtClean="0">
                <a:solidFill>
                  <a:srgbClr val="FFFFFF"/>
                </a:solidFill>
                <a:latin typeface="Comic Sans MS" pitchFamily="66" charset="0"/>
              </a:rPr>
              <a:t>ange</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6574159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066800"/>
            <a:ext cx="9372600" cy="3102388"/>
          </a:xfrm>
          <a:prstGeom prst="rect">
            <a:avLst/>
          </a:prstGeom>
          <a:noFill/>
          <a:ln w="9525">
            <a:noFill/>
            <a:miter lim="800000"/>
            <a:headEnd/>
            <a:tailEnd/>
          </a:ln>
        </p:spPr>
        <p:txBody>
          <a:bodyPr wrap="square">
            <a:spAutoFit/>
          </a:bodyPr>
          <a:lstStyle/>
          <a:p>
            <a:pPr>
              <a:buNone/>
            </a:pPr>
            <a:endParaRPr lang="en-US" sz="1800" dirty="0">
              <a:latin typeface="Comic Sans MS" pitchFamily="66" charset="0"/>
            </a:endParaRPr>
          </a:p>
          <a:p>
            <a:pPr marL="400050" lvl="1" indent="0">
              <a:lnSpc>
                <a:spcPct val="120000"/>
              </a:lnSpc>
              <a:spcBef>
                <a:spcPts val="0"/>
              </a:spcBef>
              <a:buNone/>
            </a:pPr>
            <a:r>
              <a:rPr lang="en-US" sz="2000" dirty="0">
                <a:latin typeface="Comic Sans MS" pitchFamily="66" charset="0"/>
              </a:rPr>
              <a:t>The </a:t>
            </a:r>
            <a:r>
              <a:rPr lang="en-US" sz="2000" dirty="0" smtClean="0">
                <a:latin typeface="Comic Sans MS" pitchFamily="66" charset="0"/>
              </a:rPr>
              <a:t>CO must follow appropriate competitive procedures, consistent with  FAR requirements, for </a:t>
            </a:r>
            <a:r>
              <a:rPr lang="en-US" sz="2000" dirty="0">
                <a:latin typeface="Comic Sans MS" pitchFamily="66" charset="0"/>
              </a:rPr>
              <a:t>full and open </a:t>
            </a:r>
            <a:r>
              <a:rPr lang="en-US" sz="2000" dirty="0" smtClean="0">
                <a:latin typeface="Comic Sans MS" pitchFamily="66" charset="0"/>
              </a:rPr>
              <a:t>competition.  Steps include:</a:t>
            </a:r>
            <a:endParaRPr lang="en-US" sz="2000" dirty="0">
              <a:latin typeface="Comic Sans MS" pitchFamily="66" charset="0"/>
            </a:endParaRPr>
          </a:p>
          <a:p>
            <a:pPr lvl="1">
              <a:lnSpc>
                <a:spcPct val="120000"/>
              </a:lnSpc>
              <a:spcBef>
                <a:spcPts val="0"/>
              </a:spcBef>
              <a:buNone/>
            </a:pPr>
            <a:endParaRPr lang="en-US" sz="800" dirty="0">
              <a:latin typeface="Comic Sans MS" pitchFamily="66" charset="0"/>
            </a:endParaRPr>
          </a:p>
          <a:p>
            <a:pPr marL="914400" lvl="1" indent="-457200">
              <a:lnSpc>
                <a:spcPct val="120000"/>
              </a:lnSpc>
              <a:spcBef>
                <a:spcPts val="0"/>
              </a:spcBef>
              <a:buFont typeface="+mj-lt"/>
              <a:buAutoNum type="arabicPeriod"/>
              <a:tabLst>
                <a:tab pos="971550" algn="l"/>
              </a:tabLst>
            </a:pPr>
            <a:r>
              <a:rPr lang="en-US" sz="2000" dirty="0" smtClean="0">
                <a:latin typeface="Comic Sans MS" pitchFamily="66" charset="0"/>
              </a:rPr>
              <a:t>Optimizing the use of “full and open competition”, advertise for 	proposals using either </a:t>
            </a:r>
            <a:r>
              <a:rPr lang="en-US" sz="2000" dirty="0" smtClean="0">
                <a:solidFill>
                  <a:srgbClr val="C00000"/>
                </a:solidFill>
                <a:latin typeface="Comic Sans MS" pitchFamily="66" charset="0"/>
              </a:rPr>
              <a:t>RFP or BAA</a:t>
            </a:r>
            <a:r>
              <a:rPr lang="en-US" sz="2000" dirty="0" smtClean="0">
                <a:latin typeface="Comic Sans MS" pitchFamily="66" charset="0"/>
              </a:rPr>
              <a:t>, as appropriate.</a:t>
            </a:r>
            <a:endParaRPr lang="en-US" sz="2000" dirty="0">
              <a:latin typeface="Comic Sans MS" pitchFamily="66" charset="0"/>
            </a:endParaRPr>
          </a:p>
          <a:p>
            <a:pPr marL="914400" lvl="1" indent="-457200">
              <a:lnSpc>
                <a:spcPct val="120000"/>
              </a:lnSpc>
              <a:spcBef>
                <a:spcPts val="0"/>
              </a:spcBef>
              <a:buFont typeface="+mj-lt"/>
              <a:buAutoNum type="arabicPeriod"/>
            </a:pPr>
            <a:r>
              <a:rPr lang="en-US" sz="2000" dirty="0" smtClean="0">
                <a:latin typeface="Comic Sans MS" pitchFamily="66" charset="0"/>
              </a:rPr>
              <a:t>Review proposals to determine which have a </a:t>
            </a:r>
            <a:r>
              <a:rPr lang="en-US" sz="2000" u="sng" dirty="0" smtClean="0">
                <a:latin typeface="Comic Sans MS" pitchFamily="66" charset="0"/>
              </a:rPr>
              <a:t>reasonable chance to result in an award</a:t>
            </a:r>
            <a:r>
              <a:rPr lang="en-US" sz="2000" dirty="0" smtClean="0">
                <a:latin typeface="Comic Sans MS" pitchFamily="66" charset="0"/>
              </a:rPr>
              <a:t> after additional negotiations. </a:t>
            </a:r>
          </a:p>
          <a:p>
            <a:pPr marL="914400" lvl="1" indent="-457200">
              <a:lnSpc>
                <a:spcPct val="120000"/>
              </a:lnSpc>
              <a:spcBef>
                <a:spcPts val="0"/>
              </a:spcBef>
              <a:buFont typeface="+mj-lt"/>
              <a:buAutoNum type="arabicPeriod"/>
            </a:pPr>
            <a:r>
              <a:rPr lang="en-US" sz="2000" dirty="0" smtClean="0">
                <a:latin typeface="Comic Sans MS" pitchFamily="66" charset="0"/>
              </a:rPr>
              <a:t>Conduct a thorough </a:t>
            </a:r>
            <a:r>
              <a:rPr lang="en-US" sz="2000" u="sng" dirty="0" smtClean="0">
                <a:latin typeface="Comic Sans MS" pitchFamily="66" charset="0"/>
              </a:rPr>
              <a:t>cost analysis</a:t>
            </a:r>
            <a:r>
              <a:rPr lang="en-US" sz="2000" dirty="0" smtClean="0">
                <a:latin typeface="Comic Sans MS" pitchFamily="66" charset="0"/>
              </a:rPr>
              <a:t> of these proposals.</a:t>
            </a:r>
          </a:p>
        </p:txBody>
      </p:sp>
      <p:sp>
        <p:nvSpPr>
          <p:cNvPr id="5" name="Text Box 2"/>
          <p:cNvSpPr txBox="1">
            <a:spLocks noChangeArrowheads="1"/>
          </p:cNvSpPr>
          <p:nvPr/>
        </p:nvSpPr>
        <p:spPr bwMode="auto">
          <a:xfrm>
            <a:off x="76200" y="152400"/>
            <a:ext cx="8991600" cy="954107"/>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2800" dirty="0" smtClean="0">
                <a:solidFill>
                  <a:srgbClr val="FFFFFF"/>
                </a:solidFill>
                <a:latin typeface="Comic Sans MS" pitchFamily="66" charset="0"/>
              </a:rPr>
              <a:t>Summary of Process Used by Federal Contracting Officers for University Procurements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15363199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304800" y="936010"/>
            <a:ext cx="9220200" cy="2562240"/>
          </a:xfrm>
          <a:prstGeom prst="rect">
            <a:avLst/>
          </a:prstGeom>
          <a:noFill/>
          <a:ln w="9525">
            <a:noFill/>
            <a:miter lim="800000"/>
            <a:headEnd/>
            <a:tailEnd/>
          </a:ln>
        </p:spPr>
        <p:txBody>
          <a:bodyPr wrap="square">
            <a:spAutoFit/>
          </a:bodyPr>
          <a:lstStyle/>
          <a:p>
            <a:pPr marL="568325" indent="-568325">
              <a:spcBef>
                <a:spcPts val="0"/>
              </a:spcBef>
              <a:buNone/>
            </a:pPr>
            <a:endParaRPr lang="en-US" sz="1800" dirty="0">
              <a:latin typeface="Comic Sans MS" pitchFamily="66" charset="0"/>
            </a:endParaRPr>
          </a:p>
          <a:p>
            <a:pPr marL="568325" indent="-568325">
              <a:spcBef>
                <a:spcPts val="0"/>
              </a:spcBef>
            </a:pPr>
            <a:r>
              <a:rPr lang="en-US" sz="1800" dirty="0" smtClean="0">
                <a:latin typeface="Comic Sans MS" pitchFamily="66" charset="0"/>
              </a:rPr>
              <a:t>	</a:t>
            </a:r>
            <a:r>
              <a:rPr lang="en-US" sz="2000" b="1" u="sng" dirty="0">
                <a:latin typeface="Comic Sans MS" pitchFamily="66" charset="0"/>
              </a:rPr>
              <a:t>Cost analysis</a:t>
            </a:r>
            <a:r>
              <a:rPr lang="en-US" sz="2000" b="1" dirty="0">
                <a:latin typeface="Comic Sans MS" pitchFamily="66" charset="0"/>
              </a:rPr>
              <a:t> </a:t>
            </a:r>
            <a:r>
              <a:rPr lang="en-US" sz="2000" dirty="0">
                <a:latin typeface="Comic Sans MS" pitchFamily="66" charset="0"/>
              </a:rPr>
              <a:t>is the review and evaluation of any separate cost elements and profit or fee in an </a:t>
            </a:r>
            <a:r>
              <a:rPr lang="en-US" sz="2000" dirty="0" err="1">
                <a:latin typeface="Comic Sans MS" pitchFamily="66" charset="0"/>
              </a:rPr>
              <a:t>offeror’s</a:t>
            </a:r>
            <a:r>
              <a:rPr lang="en-US" sz="2000" dirty="0">
                <a:latin typeface="Comic Sans MS" pitchFamily="66" charset="0"/>
              </a:rPr>
              <a:t> or contractor’s proposal, as needed to determine a fair and reasonable price or to determine cost realism, and the application of judgment to determine how well the proposed costs represent what the cost of the contract should be, assuming reasonable economy and efficiency</a:t>
            </a:r>
            <a:r>
              <a:rPr lang="en-US" sz="2000" dirty="0" smtClean="0">
                <a:latin typeface="Comic Sans MS" pitchFamily="66" charset="0"/>
              </a:rPr>
              <a:t>.</a:t>
            </a:r>
          </a:p>
          <a:p>
            <a:pPr marL="568325" indent="-568325">
              <a:spcBef>
                <a:spcPts val="0"/>
              </a:spcBef>
            </a:pPr>
            <a:endParaRPr lang="en-US" sz="1800" dirty="0">
              <a:latin typeface="Comic Sans MS" pitchFamily="66" charset="0"/>
            </a:endParaRPr>
          </a:p>
        </p:txBody>
      </p:sp>
      <p:sp>
        <p:nvSpPr>
          <p:cNvPr id="5" name="Text Box 2"/>
          <p:cNvSpPr txBox="1">
            <a:spLocks noChangeArrowheads="1"/>
          </p:cNvSpPr>
          <p:nvPr/>
        </p:nvSpPr>
        <p:spPr bwMode="auto">
          <a:xfrm>
            <a:off x="381000" y="304801"/>
            <a:ext cx="8229600" cy="646331"/>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3600" dirty="0" smtClean="0">
                <a:solidFill>
                  <a:srgbClr val="FFFFFF"/>
                </a:solidFill>
                <a:latin typeface="Comic Sans MS" pitchFamily="66" charset="0"/>
              </a:rPr>
              <a:t>Cost Analysis</a:t>
            </a:r>
            <a:endParaRPr lang="en-US" sz="3600" dirty="0">
              <a:solidFill>
                <a:srgbClr val="FFFFFF"/>
              </a:solidFill>
              <a:latin typeface="Comic Sans MS" pitchFamily="66" charset="0"/>
            </a:endParaRPr>
          </a:p>
        </p:txBody>
      </p:sp>
      <p:sp>
        <p:nvSpPr>
          <p:cNvPr id="2" name="TextBox 1"/>
          <p:cNvSpPr txBox="1"/>
          <p:nvPr/>
        </p:nvSpPr>
        <p:spPr>
          <a:xfrm>
            <a:off x="304800" y="3429000"/>
            <a:ext cx="8458200" cy="3699474"/>
          </a:xfrm>
          <a:prstGeom prst="rect">
            <a:avLst/>
          </a:prstGeom>
          <a:noFill/>
        </p:spPr>
        <p:txBody>
          <a:bodyPr wrap="square" rtlCol="0">
            <a:spAutoFit/>
          </a:bodyPr>
          <a:lstStyle/>
          <a:p>
            <a:pPr>
              <a:lnSpc>
                <a:spcPct val="110000"/>
              </a:lnSpc>
              <a:spcBef>
                <a:spcPts val="0"/>
              </a:spcBef>
              <a:buNone/>
            </a:pPr>
            <a:r>
              <a:rPr lang="en-US" sz="2000" b="1" u="sng" dirty="0">
                <a:latin typeface="Comic Sans MS" pitchFamily="66" charset="0"/>
              </a:rPr>
              <a:t>Comparison of costs</a:t>
            </a:r>
            <a:r>
              <a:rPr lang="en-US" sz="2000" b="1" dirty="0">
                <a:solidFill>
                  <a:srgbClr val="0070C0"/>
                </a:solidFill>
                <a:latin typeface="Comic Sans MS" pitchFamily="66" charset="0"/>
              </a:rPr>
              <a:t> </a:t>
            </a:r>
            <a:r>
              <a:rPr lang="en-US" sz="2000" dirty="0">
                <a:latin typeface="Comic Sans MS" pitchFamily="66" charset="0"/>
              </a:rPr>
              <a:t>proposed by the </a:t>
            </a:r>
            <a:r>
              <a:rPr lang="en-US" sz="2000" dirty="0" err="1">
                <a:latin typeface="Comic Sans MS" pitchFamily="66" charset="0"/>
              </a:rPr>
              <a:t>offeror</a:t>
            </a:r>
            <a:r>
              <a:rPr lang="en-US" sz="2000" dirty="0">
                <a:latin typeface="Comic Sans MS" pitchFamily="66" charset="0"/>
              </a:rPr>
              <a:t> for individual </a:t>
            </a:r>
            <a:r>
              <a:rPr lang="en-US" sz="2000" dirty="0" smtClean="0">
                <a:latin typeface="Comic Sans MS" pitchFamily="66" charset="0"/>
              </a:rPr>
              <a:t>cost elements with:</a:t>
            </a:r>
            <a:endParaRPr lang="en-US" sz="2000" dirty="0">
              <a:latin typeface="Comic Sans MS" pitchFamily="66" charset="0"/>
            </a:endParaRPr>
          </a:p>
          <a:p>
            <a:pPr marL="1082675" indent="-514350">
              <a:lnSpc>
                <a:spcPct val="110000"/>
              </a:lnSpc>
              <a:spcBef>
                <a:spcPts val="0"/>
              </a:spcBef>
              <a:buNone/>
            </a:pPr>
            <a:r>
              <a:rPr lang="en-US" sz="2400" dirty="0">
                <a:latin typeface="Comic Sans MS" pitchFamily="66" charset="0"/>
              </a:rPr>
              <a:t>     </a:t>
            </a:r>
            <a:r>
              <a:rPr lang="en-US" sz="1600" dirty="0" smtClean="0">
                <a:latin typeface="Comic Sans MS" pitchFamily="66" charset="0"/>
              </a:rPr>
              <a:t>(</a:t>
            </a:r>
            <a:r>
              <a:rPr lang="en-US" sz="1600" dirty="0">
                <a:latin typeface="Comic Sans MS" pitchFamily="66" charset="0"/>
              </a:rPr>
              <a:t>A) Actual costs previously incurred by the same </a:t>
            </a:r>
            <a:r>
              <a:rPr lang="en-US" sz="1600" dirty="0" err="1">
                <a:latin typeface="Comic Sans MS" pitchFamily="66" charset="0"/>
              </a:rPr>
              <a:t>offeror</a:t>
            </a:r>
            <a:r>
              <a:rPr lang="en-US" sz="1600" dirty="0">
                <a:latin typeface="Comic Sans MS" pitchFamily="66" charset="0"/>
              </a:rPr>
              <a:t>; </a:t>
            </a:r>
          </a:p>
          <a:p>
            <a:pPr marL="1428750" indent="-860425">
              <a:lnSpc>
                <a:spcPct val="110000"/>
              </a:lnSpc>
              <a:spcBef>
                <a:spcPts val="0"/>
              </a:spcBef>
              <a:buNone/>
            </a:pPr>
            <a:r>
              <a:rPr lang="en-US" sz="1600" dirty="0">
                <a:latin typeface="Comic Sans MS" pitchFamily="66" charset="0"/>
              </a:rPr>
              <a:t>        </a:t>
            </a:r>
            <a:r>
              <a:rPr lang="en-US" sz="1600" dirty="0" smtClean="0">
                <a:latin typeface="Comic Sans MS" pitchFamily="66" charset="0"/>
              </a:rPr>
              <a:t>(</a:t>
            </a:r>
            <a:r>
              <a:rPr lang="en-US" sz="1600" dirty="0">
                <a:latin typeface="Comic Sans MS" pitchFamily="66" charset="0"/>
              </a:rPr>
              <a:t>B) Previous cost estimates from the </a:t>
            </a:r>
            <a:r>
              <a:rPr lang="en-US" sz="1600" dirty="0" err="1">
                <a:latin typeface="Comic Sans MS" pitchFamily="66" charset="0"/>
              </a:rPr>
              <a:t>offeror</a:t>
            </a:r>
            <a:r>
              <a:rPr lang="en-US" sz="1600" dirty="0">
                <a:latin typeface="Comic Sans MS" pitchFamily="66" charset="0"/>
              </a:rPr>
              <a:t> or from other </a:t>
            </a:r>
            <a:r>
              <a:rPr lang="en-US" sz="1600" dirty="0" err="1">
                <a:latin typeface="Comic Sans MS" pitchFamily="66" charset="0"/>
              </a:rPr>
              <a:t>offerors</a:t>
            </a:r>
            <a:r>
              <a:rPr lang="en-US" sz="1600" dirty="0">
                <a:latin typeface="Comic Sans MS" pitchFamily="66" charset="0"/>
              </a:rPr>
              <a:t> for </a:t>
            </a:r>
            <a:r>
              <a:rPr lang="en-US" sz="1600" dirty="0" smtClean="0">
                <a:latin typeface="Comic Sans MS" pitchFamily="66" charset="0"/>
              </a:rPr>
              <a:t>the same </a:t>
            </a:r>
            <a:r>
              <a:rPr lang="en-US" sz="1600" dirty="0">
                <a:latin typeface="Comic Sans MS" pitchFamily="66" charset="0"/>
              </a:rPr>
              <a:t>or similar items; </a:t>
            </a:r>
          </a:p>
          <a:p>
            <a:pPr marL="1082675" indent="-514350">
              <a:lnSpc>
                <a:spcPct val="110000"/>
              </a:lnSpc>
              <a:spcBef>
                <a:spcPts val="0"/>
              </a:spcBef>
              <a:buNone/>
            </a:pPr>
            <a:r>
              <a:rPr lang="en-US" sz="1600" dirty="0">
                <a:latin typeface="Comic Sans MS" pitchFamily="66" charset="0"/>
              </a:rPr>
              <a:t>	(C) Other cost estimates received in response to the Government’s request; </a:t>
            </a:r>
          </a:p>
          <a:p>
            <a:pPr marL="1082675" indent="-514350">
              <a:lnSpc>
                <a:spcPct val="110000"/>
              </a:lnSpc>
              <a:spcBef>
                <a:spcPts val="0"/>
              </a:spcBef>
              <a:buNone/>
            </a:pPr>
            <a:r>
              <a:rPr lang="en-US" sz="1600" dirty="0">
                <a:latin typeface="Comic Sans MS" pitchFamily="66" charset="0"/>
              </a:rPr>
              <a:t>	(D) Independent Government cost estimates by technical personnel; and </a:t>
            </a:r>
          </a:p>
          <a:p>
            <a:pPr marL="1082675" indent="-514350">
              <a:lnSpc>
                <a:spcPct val="110000"/>
              </a:lnSpc>
              <a:spcBef>
                <a:spcPts val="0"/>
              </a:spcBef>
              <a:buNone/>
            </a:pPr>
            <a:r>
              <a:rPr lang="en-US" sz="1600" dirty="0">
                <a:latin typeface="Comic Sans MS" pitchFamily="66" charset="0"/>
              </a:rPr>
              <a:t>	(E) Forecasts of planned expenditures. </a:t>
            </a:r>
          </a:p>
          <a:p>
            <a:pPr marL="568325" indent="-568325">
              <a:spcBef>
                <a:spcPts val="0"/>
              </a:spcBef>
            </a:pPr>
            <a:endParaRPr lang="en-US" sz="1600" dirty="0">
              <a:latin typeface="Comic Sans MS" pitchFamily="66" charset="0"/>
            </a:endParaRPr>
          </a:p>
          <a:p>
            <a:pPr marL="568325" indent="-568325">
              <a:spcBef>
                <a:spcPts val="0"/>
              </a:spcBef>
              <a:buNone/>
            </a:pPr>
            <a:endParaRPr lang="en-US" sz="2000" dirty="0">
              <a:latin typeface="Comic Sans MS" pitchFamily="66" charset="0"/>
            </a:endParaRPr>
          </a:p>
          <a:p>
            <a:endParaRPr lang="en-US" sz="2000" dirty="0">
              <a:latin typeface="Comic Sans MS" pitchFamily="66" charset="0"/>
            </a:endParaRPr>
          </a:p>
          <a:p>
            <a:endParaRPr lang="en-US" sz="2000" dirty="0">
              <a:latin typeface="Comic Sans MS" pitchFamily="66" charset="0"/>
            </a:endParaRPr>
          </a:p>
        </p:txBody>
      </p:sp>
    </p:spTree>
    <p:extLst>
      <p:ext uri="{BB962C8B-B14F-4D97-AF65-F5344CB8AC3E}">
        <p14:creationId xmlns:p14="http://schemas.microsoft.com/office/powerpoint/2010/main" val="351673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066800"/>
            <a:ext cx="9372600" cy="4579715"/>
          </a:xfrm>
          <a:prstGeom prst="rect">
            <a:avLst/>
          </a:prstGeom>
          <a:noFill/>
          <a:ln w="9525">
            <a:noFill/>
            <a:miter lim="800000"/>
            <a:headEnd/>
            <a:tailEnd/>
          </a:ln>
        </p:spPr>
        <p:txBody>
          <a:bodyPr wrap="square">
            <a:spAutoFit/>
          </a:bodyPr>
          <a:lstStyle/>
          <a:p>
            <a:pPr>
              <a:buNone/>
            </a:pPr>
            <a:endParaRPr lang="en-US" sz="1800" dirty="0">
              <a:latin typeface="Comic Sans MS" pitchFamily="66" charset="0"/>
            </a:endParaRPr>
          </a:p>
          <a:p>
            <a:pPr marL="400050" lvl="1" indent="0">
              <a:lnSpc>
                <a:spcPct val="120000"/>
              </a:lnSpc>
              <a:spcBef>
                <a:spcPts val="0"/>
              </a:spcBef>
              <a:buNone/>
            </a:pPr>
            <a:r>
              <a:rPr lang="en-US" sz="2000" dirty="0">
                <a:latin typeface="Comic Sans MS" pitchFamily="66" charset="0"/>
              </a:rPr>
              <a:t>The </a:t>
            </a:r>
            <a:r>
              <a:rPr lang="en-US" sz="2000" dirty="0" smtClean="0">
                <a:latin typeface="Comic Sans MS" pitchFamily="66" charset="0"/>
              </a:rPr>
              <a:t>CO must follow appropriate competitive procedures, consistent with  FAR requirements, for </a:t>
            </a:r>
            <a:r>
              <a:rPr lang="en-US" sz="2000" dirty="0">
                <a:latin typeface="Comic Sans MS" pitchFamily="66" charset="0"/>
              </a:rPr>
              <a:t>full and open </a:t>
            </a:r>
            <a:r>
              <a:rPr lang="en-US" sz="2000" dirty="0" smtClean="0">
                <a:latin typeface="Comic Sans MS" pitchFamily="66" charset="0"/>
              </a:rPr>
              <a:t>competition.  Steps include:</a:t>
            </a:r>
            <a:endParaRPr lang="en-US" sz="2000" dirty="0">
              <a:latin typeface="Comic Sans MS" pitchFamily="66" charset="0"/>
            </a:endParaRPr>
          </a:p>
          <a:p>
            <a:pPr lvl="1">
              <a:lnSpc>
                <a:spcPct val="120000"/>
              </a:lnSpc>
              <a:spcBef>
                <a:spcPts val="0"/>
              </a:spcBef>
              <a:buNone/>
            </a:pPr>
            <a:endParaRPr lang="en-US" sz="800" dirty="0">
              <a:latin typeface="Comic Sans MS" pitchFamily="66" charset="0"/>
            </a:endParaRPr>
          </a:p>
          <a:p>
            <a:pPr marL="914400" lvl="1" indent="-457200">
              <a:lnSpc>
                <a:spcPct val="120000"/>
              </a:lnSpc>
              <a:spcBef>
                <a:spcPts val="0"/>
              </a:spcBef>
              <a:buFont typeface="+mj-lt"/>
              <a:buAutoNum type="arabicPeriod"/>
              <a:tabLst>
                <a:tab pos="971550" algn="l"/>
              </a:tabLst>
            </a:pPr>
            <a:r>
              <a:rPr lang="en-US" sz="2000" dirty="0" smtClean="0">
                <a:latin typeface="Comic Sans MS" pitchFamily="66" charset="0"/>
              </a:rPr>
              <a:t>Optimizing the use of “full and open competition”, advertise for 	proposals using either </a:t>
            </a:r>
            <a:r>
              <a:rPr lang="en-US" sz="2000" dirty="0" smtClean="0">
                <a:solidFill>
                  <a:srgbClr val="C00000"/>
                </a:solidFill>
                <a:latin typeface="Comic Sans MS" pitchFamily="66" charset="0"/>
              </a:rPr>
              <a:t>RFP or BAA</a:t>
            </a:r>
            <a:r>
              <a:rPr lang="en-US" sz="2000" dirty="0" smtClean="0">
                <a:latin typeface="Comic Sans MS" pitchFamily="66" charset="0"/>
              </a:rPr>
              <a:t>, as appropriate.</a:t>
            </a:r>
            <a:endParaRPr lang="en-US" sz="2000" dirty="0">
              <a:latin typeface="Comic Sans MS" pitchFamily="66" charset="0"/>
            </a:endParaRPr>
          </a:p>
          <a:p>
            <a:pPr marL="914400" lvl="1" indent="-457200">
              <a:lnSpc>
                <a:spcPct val="120000"/>
              </a:lnSpc>
              <a:spcBef>
                <a:spcPts val="0"/>
              </a:spcBef>
              <a:buFont typeface="+mj-lt"/>
              <a:buAutoNum type="arabicPeriod"/>
            </a:pPr>
            <a:r>
              <a:rPr lang="en-US" sz="2000" dirty="0" smtClean="0">
                <a:latin typeface="Comic Sans MS" pitchFamily="66" charset="0"/>
              </a:rPr>
              <a:t>Review proposals to determine which have a </a:t>
            </a:r>
            <a:r>
              <a:rPr lang="en-US" sz="2000" u="sng" dirty="0" smtClean="0">
                <a:latin typeface="Comic Sans MS" pitchFamily="66" charset="0"/>
              </a:rPr>
              <a:t>reasonable chance to result in an award</a:t>
            </a:r>
            <a:r>
              <a:rPr lang="en-US" sz="2000" dirty="0" smtClean="0">
                <a:latin typeface="Comic Sans MS" pitchFamily="66" charset="0"/>
              </a:rPr>
              <a:t> after additional negotiations. </a:t>
            </a:r>
          </a:p>
          <a:p>
            <a:pPr marL="914400" lvl="1" indent="-457200">
              <a:lnSpc>
                <a:spcPct val="120000"/>
              </a:lnSpc>
              <a:spcBef>
                <a:spcPts val="0"/>
              </a:spcBef>
              <a:buFont typeface="+mj-lt"/>
              <a:buAutoNum type="arabicPeriod"/>
            </a:pPr>
            <a:r>
              <a:rPr lang="en-US" sz="2000" dirty="0" smtClean="0">
                <a:latin typeface="Comic Sans MS" pitchFamily="66" charset="0"/>
              </a:rPr>
              <a:t>Conduct thorough </a:t>
            </a:r>
            <a:r>
              <a:rPr lang="en-US" sz="2000" u="sng" dirty="0" smtClean="0">
                <a:latin typeface="Comic Sans MS" pitchFamily="66" charset="0"/>
              </a:rPr>
              <a:t>cost or price analysis</a:t>
            </a:r>
            <a:r>
              <a:rPr lang="en-US" sz="2000" dirty="0" smtClean="0">
                <a:latin typeface="Comic Sans MS" pitchFamily="66" charset="0"/>
              </a:rPr>
              <a:t> of these proposals.</a:t>
            </a:r>
          </a:p>
          <a:p>
            <a:pPr marL="914400" lvl="1" indent="-457200">
              <a:lnSpc>
                <a:spcPct val="120000"/>
              </a:lnSpc>
              <a:spcBef>
                <a:spcPts val="0"/>
              </a:spcBef>
              <a:buFont typeface="+mj-lt"/>
              <a:buAutoNum type="arabicPeriod"/>
            </a:pPr>
            <a:r>
              <a:rPr lang="en-US" sz="2000" dirty="0" smtClean="0">
                <a:latin typeface="Comic Sans MS" pitchFamily="66" charset="0"/>
              </a:rPr>
              <a:t>Use the </a:t>
            </a:r>
            <a:r>
              <a:rPr lang="en-US" sz="2000" dirty="0" smtClean="0">
                <a:solidFill>
                  <a:srgbClr val="C00000"/>
                </a:solidFill>
                <a:latin typeface="Comic Sans MS" pitchFamily="66" charset="0"/>
              </a:rPr>
              <a:t>BAFO process </a:t>
            </a:r>
            <a:r>
              <a:rPr lang="en-US" sz="2000" dirty="0">
                <a:latin typeface="Comic Sans MS" pitchFamily="66" charset="0"/>
              </a:rPr>
              <a:t>(</a:t>
            </a:r>
            <a:r>
              <a:rPr lang="en-US" sz="2000" dirty="0" smtClean="0">
                <a:latin typeface="Comic Sans MS" pitchFamily="66" charset="0"/>
              </a:rPr>
              <a:t>a </a:t>
            </a:r>
            <a:r>
              <a:rPr lang="en-US" sz="2000" dirty="0">
                <a:latin typeface="Comic Sans MS" pitchFamily="66" charset="0"/>
              </a:rPr>
              <a:t>formal </a:t>
            </a:r>
            <a:r>
              <a:rPr lang="en-US" sz="2000" dirty="0" smtClean="0">
                <a:latin typeface="Comic Sans MS" pitchFamily="66" charset="0"/>
              </a:rPr>
              <a:t>procedure using a series of written </a:t>
            </a:r>
            <a:r>
              <a:rPr lang="en-US" sz="2000" dirty="0">
                <a:latin typeface="Comic Sans MS" pitchFamily="66" charset="0"/>
              </a:rPr>
              <a:t>questions and answers designed to </a:t>
            </a:r>
            <a:r>
              <a:rPr lang="en-US" sz="2000" dirty="0" smtClean="0">
                <a:latin typeface="Comic Sans MS" pitchFamily="66" charset="0"/>
              </a:rPr>
              <a:t>improve the proposal) until the CO determines the process has produced the maximum improvement.  The CO then requests submission of a </a:t>
            </a:r>
            <a:r>
              <a:rPr lang="en-US" sz="2000" dirty="0" smtClean="0">
                <a:solidFill>
                  <a:srgbClr val="C00000"/>
                </a:solidFill>
                <a:latin typeface="Comic Sans MS" pitchFamily="66" charset="0"/>
              </a:rPr>
              <a:t>final Revised Proposal</a:t>
            </a:r>
            <a:r>
              <a:rPr lang="en-US" sz="2000" dirty="0" smtClean="0">
                <a:latin typeface="Comic Sans MS" pitchFamily="66" charset="0"/>
              </a:rPr>
              <a:t>.   </a:t>
            </a:r>
          </a:p>
        </p:txBody>
      </p:sp>
      <p:sp>
        <p:nvSpPr>
          <p:cNvPr id="5" name="Text Box 2"/>
          <p:cNvSpPr txBox="1">
            <a:spLocks noChangeArrowheads="1"/>
          </p:cNvSpPr>
          <p:nvPr/>
        </p:nvSpPr>
        <p:spPr bwMode="auto">
          <a:xfrm>
            <a:off x="76200" y="152400"/>
            <a:ext cx="8991600" cy="954107"/>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2800" dirty="0" smtClean="0">
                <a:solidFill>
                  <a:srgbClr val="FFFFFF"/>
                </a:solidFill>
                <a:latin typeface="Comic Sans MS" pitchFamily="66" charset="0"/>
              </a:rPr>
              <a:t>Summary of Process Used by Federal Contracting Officers for University Procurements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41830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04800" y="751106"/>
            <a:ext cx="8077200" cy="4185761"/>
          </a:xfrm>
          <a:prstGeom prst="rect">
            <a:avLst/>
          </a:prstGeom>
          <a:noFill/>
          <a:ln w="9525">
            <a:noFill/>
            <a:miter lim="800000"/>
            <a:headEnd/>
            <a:tailEnd/>
          </a:ln>
        </p:spPr>
        <p:txBody>
          <a:bodyPr wrap="square">
            <a:spAutoFit/>
          </a:bodyPr>
          <a:lstStyle/>
          <a:p>
            <a:pPr>
              <a:spcBef>
                <a:spcPct val="50000"/>
              </a:spcBef>
            </a:pPr>
            <a:r>
              <a:rPr lang="en-US" sz="3200" b="1" u="sng" dirty="0">
                <a:solidFill>
                  <a:srgbClr val="C00000"/>
                </a:solidFill>
                <a:latin typeface="Comic Sans MS" pitchFamily="66" charset="0"/>
              </a:rPr>
              <a:t>Grant</a:t>
            </a:r>
            <a:r>
              <a:rPr lang="en-US" sz="3200" b="1" dirty="0">
                <a:latin typeface="Comic Sans MS" pitchFamily="66" charset="0"/>
              </a:rPr>
              <a:t> – </a:t>
            </a:r>
            <a:r>
              <a:rPr lang="en-US" sz="3200" dirty="0">
                <a:latin typeface="Comic Sans MS" pitchFamily="66" charset="0"/>
              </a:rPr>
              <a:t>A</a:t>
            </a:r>
            <a:r>
              <a:rPr lang="en-US" sz="3200" dirty="0" smtClean="0">
                <a:latin typeface="Comic Sans MS" pitchFamily="66" charset="0"/>
              </a:rPr>
              <a:t> </a:t>
            </a:r>
            <a:r>
              <a:rPr lang="en-US" sz="3200" dirty="0">
                <a:latin typeface="Comic Sans MS" pitchFamily="66" charset="0"/>
              </a:rPr>
              <a:t>legal instrument </a:t>
            </a:r>
            <a:r>
              <a:rPr lang="en-US" sz="3200" dirty="0" smtClean="0">
                <a:latin typeface="Comic Sans MS" pitchFamily="66" charset="0"/>
              </a:rPr>
              <a:t>for transferring </a:t>
            </a:r>
            <a:r>
              <a:rPr lang="en-US" sz="3200" dirty="0">
                <a:latin typeface="Comic Sans MS" pitchFamily="66" charset="0"/>
              </a:rPr>
              <a:t>money, property, or services to the recipient in order to accomplish a public purpose of support or stimulation where there will be</a:t>
            </a:r>
            <a:r>
              <a:rPr lang="en-US" sz="3200" b="1" dirty="0">
                <a:latin typeface="Comic Sans MS" pitchFamily="66" charset="0"/>
              </a:rPr>
              <a:t> </a:t>
            </a:r>
            <a:r>
              <a:rPr lang="en-US" sz="3200" b="1" u="sng" dirty="0">
                <a:solidFill>
                  <a:srgbClr val="C00000"/>
                </a:solidFill>
                <a:latin typeface="Comic Sans MS" pitchFamily="66" charset="0"/>
              </a:rPr>
              <a:t>no substantial involvement</a:t>
            </a:r>
            <a:r>
              <a:rPr lang="en-US" sz="3200" b="1" dirty="0">
                <a:solidFill>
                  <a:srgbClr val="C00000"/>
                </a:solidFill>
                <a:latin typeface="Comic Sans MS" pitchFamily="66" charset="0"/>
              </a:rPr>
              <a:t> </a:t>
            </a:r>
            <a:r>
              <a:rPr lang="en-US" sz="3200" dirty="0">
                <a:latin typeface="Comic Sans MS" pitchFamily="66" charset="0"/>
              </a:rPr>
              <a:t>between the federal agency and the recipient during performance.</a:t>
            </a:r>
            <a:endParaRPr lang="en-US" sz="2800" dirty="0">
              <a:latin typeface="Comic Sans MS" pitchFamily="66" charset="0"/>
            </a:endParaRPr>
          </a:p>
          <a:p>
            <a:pPr algn="ctr">
              <a:spcBef>
                <a:spcPct val="50000"/>
              </a:spcBef>
            </a:pPr>
            <a:r>
              <a:rPr lang="en-US" sz="2800" dirty="0">
                <a:latin typeface="Comic Sans MS" pitchFamily="66" charset="0"/>
              </a:rPr>
              <a:t>31 U.S.C. </a:t>
            </a:r>
            <a:r>
              <a:rPr lang="en-US" sz="2800" dirty="0" smtClean="0">
                <a:latin typeface="Comic Sans MS" pitchFamily="66" charset="0"/>
              </a:rPr>
              <a:t>6304b</a:t>
            </a:r>
            <a:endParaRPr lang="en-US" sz="2800" dirty="0">
              <a:latin typeface="Comic Sans MS" pitchFamily="66" charset="0"/>
            </a:endParaRPr>
          </a:p>
        </p:txBody>
      </p:sp>
      <p:sp>
        <p:nvSpPr>
          <p:cNvPr id="2" name="TextBox 1"/>
          <p:cNvSpPr txBox="1"/>
          <p:nvPr/>
        </p:nvSpPr>
        <p:spPr>
          <a:xfrm>
            <a:off x="6096000" y="4419600"/>
            <a:ext cx="2819400" cy="830997"/>
          </a:xfrm>
          <a:prstGeom prst="rect">
            <a:avLst/>
          </a:prstGeom>
          <a:solidFill>
            <a:srgbClr val="FFFF00"/>
          </a:solidFill>
          <a:ln w="38100">
            <a:solidFill>
              <a:schemeClr val="tx1"/>
            </a:solidFill>
          </a:ln>
        </p:spPr>
        <p:txBody>
          <a:bodyPr wrap="square" rtlCol="0">
            <a:spAutoFit/>
          </a:bodyPr>
          <a:lstStyle/>
          <a:p>
            <a:pPr algn="ctr"/>
            <a:r>
              <a:rPr lang="en-US" sz="2000" b="1" dirty="0" smtClean="0">
                <a:solidFill>
                  <a:srgbClr val="C00000"/>
                </a:solidFill>
                <a:latin typeface="Comic Sans MS" pitchFamily="66" charset="0"/>
              </a:rPr>
              <a:t> </a:t>
            </a:r>
            <a:r>
              <a:rPr lang="en-US" sz="2400" dirty="0">
                <a:latin typeface="Comic Sans MS" pitchFamily="66" charset="0"/>
              </a:rPr>
              <a:t>What does U.S.C. mean? </a:t>
            </a:r>
          </a:p>
        </p:txBody>
      </p:sp>
    </p:spTree>
    <p:extLst>
      <p:ext uri="{BB962C8B-B14F-4D97-AF65-F5344CB8AC3E}">
        <p14:creationId xmlns:p14="http://schemas.microsoft.com/office/powerpoint/2010/main" val="296928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161925" y="762000"/>
            <a:ext cx="8763000" cy="5755422"/>
          </a:xfrm>
          <a:prstGeom prst="rect">
            <a:avLst/>
          </a:prstGeom>
          <a:noFill/>
          <a:ln w="9525">
            <a:noFill/>
            <a:miter lim="800000"/>
            <a:headEnd/>
            <a:tailEnd/>
          </a:ln>
        </p:spPr>
        <p:txBody>
          <a:bodyPr wrap="square">
            <a:spAutoFit/>
          </a:bodyPr>
          <a:lstStyle/>
          <a:p>
            <a:r>
              <a:rPr lang="en-US" sz="2000" dirty="0">
                <a:latin typeface="Comic Sans MS" pitchFamily="66" charset="0"/>
              </a:rPr>
              <a:t/>
            </a:r>
            <a:br>
              <a:rPr lang="en-US" sz="2000" dirty="0">
                <a:latin typeface="Comic Sans MS" pitchFamily="66" charset="0"/>
              </a:rPr>
            </a:br>
            <a:r>
              <a:rPr lang="en-US" sz="2000" dirty="0">
                <a:latin typeface="Comic Sans MS" pitchFamily="66" charset="0"/>
              </a:rPr>
              <a:t>(a) Upon completion of discussions, the contracting officer shall issue to all </a:t>
            </a:r>
            <a:r>
              <a:rPr lang="en-US" sz="2000" dirty="0" err="1">
                <a:latin typeface="Comic Sans MS" pitchFamily="66" charset="0"/>
              </a:rPr>
              <a:t>offerors</a:t>
            </a:r>
            <a:r>
              <a:rPr lang="en-US" sz="2000" dirty="0">
                <a:latin typeface="Comic Sans MS" pitchFamily="66" charset="0"/>
              </a:rPr>
              <a:t> still within the competitive range a request for best and final offers. Oral requests for best and final offers shall be confirmed in writing. </a:t>
            </a:r>
            <a:br>
              <a:rPr lang="en-US" sz="2000" dirty="0">
                <a:latin typeface="Comic Sans MS" pitchFamily="66" charset="0"/>
              </a:rPr>
            </a:br>
            <a:r>
              <a:rPr lang="en-US" sz="400" dirty="0">
                <a:latin typeface="Comic Sans MS" pitchFamily="66" charset="0"/>
              </a:rPr>
              <a:t/>
            </a:r>
            <a:br>
              <a:rPr lang="en-US" sz="400" dirty="0">
                <a:latin typeface="Comic Sans MS" pitchFamily="66" charset="0"/>
              </a:rPr>
            </a:br>
            <a:r>
              <a:rPr lang="en-US" sz="2000" dirty="0">
                <a:latin typeface="Comic Sans MS" pitchFamily="66" charset="0"/>
              </a:rPr>
              <a:t>(b) The request shall include-- </a:t>
            </a:r>
            <a:br>
              <a:rPr lang="en-US" sz="2000" dirty="0">
                <a:latin typeface="Comic Sans MS" pitchFamily="66" charset="0"/>
              </a:rPr>
            </a:br>
            <a:r>
              <a:rPr lang="en-US" sz="400" dirty="0">
                <a:latin typeface="Comic Sans MS" pitchFamily="66" charset="0"/>
              </a:rPr>
              <a:t/>
            </a:r>
            <a:br>
              <a:rPr lang="en-US" sz="400" dirty="0">
                <a:latin typeface="Comic Sans MS" pitchFamily="66" charset="0"/>
              </a:rPr>
            </a:br>
            <a:r>
              <a:rPr lang="en-US" sz="2000" dirty="0">
                <a:latin typeface="Comic Sans MS" pitchFamily="66" charset="0"/>
              </a:rPr>
              <a:t>	(1) Notice that discussions are concluded; </a:t>
            </a:r>
            <a:br>
              <a:rPr lang="en-US" sz="2000" dirty="0">
                <a:latin typeface="Comic Sans MS" pitchFamily="66" charset="0"/>
              </a:rPr>
            </a:br>
            <a:r>
              <a:rPr lang="en-US" sz="400" dirty="0">
                <a:latin typeface="Comic Sans MS" pitchFamily="66" charset="0"/>
              </a:rPr>
              <a:t/>
            </a:r>
            <a:br>
              <a:rPr lang="en-US" sz="400" dirty="0">
                <a:latin typeface="Comic Sans MS" pitchFamily="66" charset="0"/>
              </a:rPr>
            </a:br>
            <a:r>
              <a:rPr lang="en-US" sz="2000" dirty="0">
                <a:latin typeface="Comic Sans MS" pitchFamily="66" charset="0"/>
              </a:rPr>
              <a:t>	(2) Notice that this is the opportunity to submit a best and </a:t>
            </a:r>
            <a:r>
              <a:rPr lang="en-US" sz="2000" dirty="0" smtClean="0">
                <a:latin typeface="Comic Sans MS" pitchFamily="66" charset="0"/>
              </a:rPr>
              <a:t>final 	offer</a:t>
            </a:r>
            <a:r>
              <a:rPr lang="en-US" sz="2000" dirty="0">
                <a:latin typeface="Comic Sans MS" pitchFamily="66" charset="0"/>
              </a:rPr>
              <a:t>; </a:t>
            </a:r>
            <a:br>
              <a:rPr lang="en-US" sz="2000" dirty="0">
                <a:latin typeface="Comic Sans MS" pitchFamily="66" charset="0"/>
              </a:rPr>
            </a:br>
            <a:r>
              <a:rPr lang="en-US" sz="400" dirty="0">
                <a:latin typeface="Comic Sans MS" pitchFamily="66" charset="0"/>
              </a:rPr>
              <a:t/>
            </a:r>
            <a:br>
              <a:rPr lang="en-US" sz="400" dirty="0">
                <a:latin typeface="Comic Sans MS" pitchFamily="66" charset="0"/>
              </a:rPr>
            </a:br>
            <a:r>
              <a:rPr lang="en-US" sz="2000" dirty="0">
                <a:latin typeface="Comic Sans MS" pitchFamily="66" charset="0"/>
              </a:rPr>
              <a:t>	(3) A common cutoff date and time that allows a reasonable 	</a:t>
            </a:r>
            <a:r>
              <a:rPr lang="en-US" sz="2000" dirty="0" smtClean="0">
                <a:latin typeface="Comic Sans MS" pitchFamily="66" charset="0"/>
              </a:rPr>
              <a:t>opportunity for </a:t>
            </a:r>
            <a:r>
              <a:rPr lang="en-US" sz="2000" dirty="0">
                <a:latin typeface="Comic Sans MS" pitchFamily="66" charset="0"/>
              </a:rPr>
              <a:t>submission of written best and final offers; and </a:t>
            </a:r>
            <a:br>
              <a:rPr lang="en-US" sz="2000" dirty="0">
                <a:latin typeface="Comic Sans MS" pitchFamily="66" charset="0"/>
              </a:rPr>
            </a:br>
            <a:r>
              <a:rPr lang="en-US" sz="400" dirty="0">
                <a:latin typeface="Comic Sans MS" pitchFamily="66" charset="0"/>
              </a:rPr>
              <a:t/>
            </a:r>
            <a:br>
              <a:rPr lang="en-US" sz="400" dirty="0">
                <a:latin typeface="Comic Sans MS" pitchFamily="66" charset="0"/>
              </a:rPr>
            </a:br>
            <a:r>
              <a:rPr lang="en-US" sz="2000" dirty="0">
                <a:latin typeface="Comic Sans MS" pitchFamily="66" charset="0"/>
              </a:rPr>
              <a:t>	(4) Notice that if any modification is submitted, it must be </a:t>
            </a:r>
            <a:r>
              <a:rPr lang="en-US" sz="2000" dirty="0" smtClean="0">
                <a:latin typeface="Comic Sans MS" pitchFamily="66" charset="0"/>
              </a:rPr>
              <a:t>	received </a:t>
            </a:r>
            <a:r>
              <a:rPr lang="en-US" sz="2000" dirty="0">
                <a:latin typeface="Comic Sans MS" pitchFamily="66" charset="0"/>
              </a:rPr>
              <a:t>by </a:t>
            </a:r>
            <a:r>
              <a:rPr lang="en-US" sz="2000" dirty="0" smtClean="0">
                <a:latin typeface="Comic Sans MS" pitchFamily="66" charset="0"/>
              </a:rPr>
              <a:t>the </a:t>
            </a:r>
            <a:r>
              <a:rPr lang="en-US" sz="2000" dirty="0">
                <a:latin typeface="Comic Sans MS" pitchFamily="66" charset="0"/>
              </a:rPr>
              <a:t>date and time specified and is subject to the </a:t>
            </a:r>
            <a:r>
              <a:rPr lang="en-US" sz="2000" dirty="0" smtClean="0">
                <a:latin typeface="Comic Sans MS" pitchFamily="66" charset="0"/>
              </a:rPr>
              <a:t>	Late </a:t>
            </a:r>
            <a:r>
              <a:rPr lang="en-US" sz="2000" dirty="0">
                <a:latin typeface="Comic Sans MS" pitchFamily="66" charset="0"/>
              </a:rPr>
              <a:t>Submissions, </a:t>
            </a:r>
            <a:r>
              <a:rPr lang="en-US" sz="2000" dirty="0" smtClean="0">
                <a:latin typeface="Comic Sans MS" pitchFamily="66" charset="0"/>
              </a:rPr>
              <a:t>Modifications</a:t>
            </a:r>
            <a:r>
              <a:rPr lang="en-US" sz="2000" dirty="0">
                <a:latin typeface="Comic Sans MS" pitchFamily="66" charset="0"/>
              </a:rPr>
              <a:t>, and Withdrawals of Proposals </a:t>
            </a:r>
            <a:r>
              <a:rPr lang="en-US" sz="2000" dirty="0" smtClean="0">
                <a:latin typeface="Comic Sans MS" pitchFamily="66" charset="0"/>
              </a:rPr>
              <a:t>	provision </a:t>
            </a:r>
            <a:r>
              <a:rPr lang="en-US" sz="2000" dirty="0">
                <a:latin typeface="Comic Sans MS" pitchFamily="66" charset="0"/>
              </a:rPr>
              <a:t>of the </a:t>
            </a:r>
            <a:r>
              <a:rPr lang="en-US" sz="2000" dirty="0" smtClean="0">
                <a:latin typeface="Comic Sans MS" pitchFamily="66" charset="0"/>
              </a:rPr>
              <a:t>solicitation (</a:t>
            </a:r>
            <a:r>
              <a:rPr lang="en-US" sz="2000" dirty="0">
                <a:latin typeface="Comic Sans MS" pitchFamily="66" charset="0"/>
              </a:rPr>
              <a:t>see 15.412). </a:t>
            </a:r>
            <a:endParaRPr lang="en-US" sz="2000" dirty="0" smtClean="0">
              <a:latin typeface="Comic Sans MS" pitchFamily="66" charset="0"/>
            </a:endParaRPr>
          </a:p>
          <a:p>
            <a:endParaRPr lang="en-US" sz="1200" b="1" dirty="0">
              <a:latin typeface="Comic Sans MS" pitchFamily="66" charset="0"/>
            </a:endParaRPr>
          </a:p>
          <a:p>
            <a:r>
              <a:rPr lang="en-US" sz="1800" dirty="0" smtClean="0">
                <a:latin typeface="Comic Sans MS" pitchFamily="66" charset="0"/>
              </a:rPr>
              <a:t>*   In </a:t>
            </a:r>
            <a:r>
              <a:rPr lang="en-US" sz="1800" dirty="0">
                <a:latin typeface="Comic Sans MS" pitchFamily="66" charset="0"/>
              </a:rPr>
              <a:t>accordance with FAR 2.101 Definitions, the term BAFO has been removed. </a:t>
            </a:r>
            <a:endParaRPr lang="en-US" sz="1800" dirty="0" smtClean="0">
              <a:latin typeface="Comic Sans MS" pitchFamily="66" charset="0"/>
            </a:endParaRPr>
          </a:p>
          <a:p>
            <a:r>
              <a:rPr lang="en-US" sz="1800" dirty="0">
                <a:latin typeface="Comic Sans MS" pitchFamily="66" charset="0"/>
              </a:rPr>
              <a:t> </a:t>
            </a:r>
            <a:r>
              <a:rPr lang="en-US" sz="1800" dirty="0" smtClean="0">
                <a:latin typeface="Comic Sans MS" pitchFamily="66" charset="0"/>
              </a:rPr>
              <a:t>   This </a:t>
            </a:r>
            <a:r>
              <a:rPr lang="en-US" sz="1800" dirty="0">
                <a:latin typeface="Comic Sans MS" pitchFamily="66" charset="0"/>
              </a:rPr>
              <a:t>process is now </a:t>
            </a:r>
            <a:r>
              <a:rPr lang="en-US" sz="1800" b="1" dirty="0">
                <a:solidFill>
                  <a:srgbClr val="C00000"/>
                </a:solidFill>
                <a:latin typeface="Comic Sans MS" pitchFamily="66" charset="0"/>
              </a:rPr>
              <a:t>Final Proposal Revision</a:t>
            </a:r>
            <a:r>
              <a:rPr lang="en-US" sz="1800" dirty="0" smtClean="0">
                <a:solidFill>
                  <a:srgbClr val="C00000"/>
                </a:solidFill>
                <a:latin typeface="Comic Sans MS" pitchFamily="66" charset="0"/>
              </a:rPr>
              <a:t>.</a:t>
            </a:r>
            <a:r>
              <a:rPr lang="en-US" sz="1800" dirty="0">
                <a:solidFill>
                  <a:srgbClr val="C00000"/>
                </a:solidFill>
                <a:latin typeface="Comic Sans MS" pitchFamily="66" charset="0"/>
              </a:rPr>
              <a:t> </a:t>
            </a:r>
            <a:endParaRPr lang="en-US" sz="1800" b="1" dirty="0">
              <a:solidFill>
                <a:srgbClr val="C00000"/>
              </a:solidFill>
              <a:latin typeface="Comic Sans MS" pitchFamily="66" charset="0"/>
            </a:endParaRPr>
          </a:p>
        </p:txBody>
      </p:sp>
      <p:sp>
        <p:nvSpPr>
          <p:cNvPr id="5" name="Text Box 2"/>
          <p:cNvSpPr txBox="1">
            <a:spLocks noChangeArrowheads="1"/>
          </p:cNvSpPr>
          <p:nvPr/>
        </p:nvSpPr>
        <p:spPr bwMode="auto">
          <a:xfrm>
            <a:off x="161925" y="304800"/>
            <a:ext cx="8763000" cy="553998"/>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3000" dirty="0">
                <a:solidFill>
                  <a:srgbClr val="FFFFFF"/>
                </a:solidFill>
                <a:latin typeface="Comic Sans MS" pitchFamily="66" charset="0"/>
              </a:rPr>
              <a:t>Subpart 15.611  - Best and Final Offer (BAFO) </a:t>
            </a:r>
          </a:p>
        </p:txBody>
      </p:sp>
    </p:spTree>
    <p:extLst>
      <p:ext uri="{BB962C8B-B14F-4D97-AF65-F5344CB8AC3E}">
        <p14:creationId xmlns:p14="http://schemas.microsoft.com/office/powerpoint/2010/main" val="22593748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152400" y="838200"/>
            <a:ext cx="8763000" cy="5447645"/>
          </a:xfrm>
          <a:prstGeom prst="rect">
            <a:avLst/>
          </a:prstGeom>
          <a:noFill/>
          <a:ln w="9525">
            <a:noFill/>
            <a:miter lim="800000"/>
            <a:headEnd/>
            <a:tailEnd/>
          </a:ln>
        </p:spPr>
        <p:txBody>
          <a:bodyPr wrap="square">
            <a:spAutoFit/>
          </a:bodyPr>
          <a:lstStyle/>
          <a:p>
            <a:r>
              <a:rPr lang="en-US" sz="1600" dirty="0">
                <a:latin typeface="Comic Sans MS" pitchFamily="66" charset="0"/>
              </a:rPr>
              <a:t/>
            </a:r>
            <a:br>
              <a:rPr lang="en-US" sz="1600" dirty="0">
                <a:latin typeface="Comic Sans MS" pitchFamily="66" charset="0"/>
              </a:rPr>
            </a:br>
            <a:r>
              <a:rPr lang="en-US" sz="2000" dirty="0">
                <a:latin typeface="Comic Sans MS" pitchFamily="66" charset="0"/>
              </a:rPr>
              <a:t>(c) After receipt of best and final offers, the contracting officer should not reopen discussions unless it is clearly in the Government's interest to do so (e.g., it is clear that information available at that time is inadequate to reasonably justify contractor selection and award based on the best and final offers received). If discussions are reopened, the contracting officer shall issue an additional request for best and final offers to all </a:t>
            </a:r>
            <a:r>
              <a:rPr lang="en-US" sz="2000" dirty="0" err="1">
                <a:latin typeface="Comic Sans MS" pitchFamily="66" charset="0"/>
              </a:rPr>
              <a:t>offerors</a:t>
            </a:r>
            <a:r>
              <a:rPr lang="en-US" sz="2000" dirty="0">
                <a:latin typeface="Comic Sans MS" pitchFamily="66" charset="0"/>
              </a:rPr>
              <a:t> still within the competitive range. </a:t>
            </a:r>
            <a:br>
              <a:rPr lang="en-US" sz="2000" dirty="0">
                <a:latin typeface="Comic Sans MS" pitchFamily="66" charset="0"/>
              </a:rPr>
            </a:br>
            <a:r>
              <a:rPr lang="en-US" sz="2000" dirty="0">
                <a:latin typeface="Comic Sans MS" pitchFamily="66" charset="0"/>
              </a:rPr>
              <a:t/>
            </a:r>
            <a:br>
              <a:rPr lang="en-US" sz="2000" dirty="0">
                <a:latin typeface="Comic Sans MS" pitchFamily="66" charset="0"/>
              </a:rPr>
            </a:br>
            <a:r>
              <a:rPr lang="en-US" sz="2000" dirty="0">
                <a:latin typeface="Comic Sans MS" pitchFamily="66" charset="0"/>
              </a:rPr>
              <a:t>(d) Following evaluation of the best and final offers, the contracting officer (or other designated source selection authority) shall select that source whose best and final offer </a:t>
            </a:r>
            <a:r>
              <a:rPr lang="en-US" sz="2000" b="1" u="sng" dirty="0" smtClean="0">
                <a:latin typeface="Comic Sans MS" pitchFamily="66" charset="0"/>
              </a:rPr>
              <a:t>is most advantageous to the Government</a:t>
            </a:r>
            <a:r>
              <a:rPr lang="en-US" sz="2000" dirty="0" smtClean="0">
                <a:latin typeface="Comic Sans MS" pitchFamily="66" charset="0"/>
              </a:rPr>
              <a:t>, considering only price and the </a:t>
            </a:r>
            <a:r>
              <a:rPr lang="en-US" sz="2000" dirty="0">
                <a:latin typeface="Comic Sans MS" pitchFamily="66" charset="0"/>
              </a:rPr>
              <a:t>other factors included in the solicitation (but see 15.608(b)). </a:t>
            </a:r>
            <a:endParaRPr lang="en-US" sz="2000" dirty="0" smtClean="0">
              <a:latin typeface="Comic Sans MS" pitchFamily="66" charset="0"/>
            </a:endParaRPr>
          </a:p>
          <a:p>
            <a:endParaRPr lang="en-US" sz="1800" b="1" dirty="0">
              <a:latin typeface="Comic Sans MS" pitchFamily="66" charset="0"/>
            </a:endParaRPr>
          </a:p>
          <a:p>
            <a:r>
              <a:rPr lang="en-US" sz="1800" dirty="0" smtClean="0">
                <a:latin typeface="Comic Sans MS" pitchFamily="66" charset="0"/>
              </a:rPr>
              <a:t>*  In </a:t>
            </a:r>
            <a:r>
              <a:rPr lang="en-US" sz="1800" dirty="0">
                <a:latin typeface="Comic Sans MS" pitchFamily="66" charset="0"/>
              </a:rPr>
              <a:t>accordance with FAR 2.101 Definitions, the term BAFO has been </a:t>
            </a:r>
            <a:r>
              <a:rPr lang="en-US" sz="1800" dirty="0" smtClean="0">
                <a:latin typeface="Comic Sans MS" pitchFamily="66" charset="0"/>
              </a:rPr>
              <a:t>   removed</a:t>
            </a:r>
            <a:r>
              <a:rPr lang="en-US" sz="1800" dirty="0">
                <a:latin typeface="Comic Sans MS" pitchFamily="66" charset="0"/>
              </a:rPr>
              <a:t>. </a:t>
            </a:r>
            <a:r>
              <a:rPr lang="en-US" sz="1800" dirty="0" smtClean="0">
                <a:latin typeface="Comic Sans MS" pitchFamily="66" charset="0"/>
              </a:rPr>
              <a:t> This </a:t>
            </a:r>
            <a:r>
              <a:rPr lang="en-US" sz="1800" dirty="0">
                <a:latin typeface="Comic Sans MS" pitchFamily="66" charset="0"/>
              </a:rPr>
              <a:t>process is now </a:t>
            </a:r>
            <a:r>
              <a:rPr lang="en-US" sz="1800" b="1" dirty="0">
                <a:solidFill>
                  <a:srgbClr val="C00000"/>
                </a:solidFill>
                <a:latin typeface="Comic Sans MS" pitchFamily="66" charset="0"/>
              </a:rPr>
              <a:t>Final </a:t>
            </a:r>
            <a:r>
              <a:rPr lang="en-US" sz="1800" b="1" dirty="0" smtClean="0">
                <a:solidFill>
                  <a:srgbClr val="C00000"/>
                </a:solidFill>
                <a:latin typeface="Comic Sans MS" pitchFamily="66" charset="0"/>
              </a:rPr>
              <a:t>Proposal Revision</a:t>
            </a:r>
            <a:r>
              <a:rPr lang="en-US" sz="1800" dirty="0" smtClean="0">
                <a:solidFill>
                  <a:srgbClr val="C00000"/>
                </a:solidFill>
                <a:latin typeface="Comic Sans MS" pitchFamily="66" charset="0"/>
              </a:rPr>
              <a:t>.</a:t>
            </a:r>
            <a:r>
              <a:rPr lang="en-US" sz="1800" dirty="0">
                <a:solidFill>
                  <a:srgbClr val="C00000"/>
                </a:solidFill>
                <a:latin typeface="Comic Sans MS" pitchFamily="66" charset="0"/>
              </a:rPr>
              <a:t> </a:t>
            </a:r>
            <a:endParaRPr lang="en-US" sz="1800" b="1" dirty="0">
              <a:solidFill>
                <a:srgbClr val="C00000"/>
              </a:solidFill>
              <a:latin typeface="Comic Sans MS" pitchFamily="66" charset="0"/>
            </a:endParaRPr>
          </a:p>
          <a:p>
            <a:endParaRPr lang="en-US" sz="1800" b="1" dirty="0">
              <a:latin typeface="Comic Sans MS" pitchFamily="66" charset="0"/>
            </a:endParaRPr>
          </a:p>
        </p:txBody>
      </p:sp>
      <p:sp>
        <p:nvSpPr>
          <p:cNvPr id="5" name="Text Box 2"/>
          <p:cNvSpPr txBox="1">
            <a:spLocks noChangeArrowheads="1"/>
          </p:cNvSpPr>
          <p:nvPr/>
        </p:nvSpPr>
        <p:spPr bwMode="auto">
          <a:xfrm>
            <a:off x="152400" y="304800"/>
            <a:ext cx="8763000" cy="553998"/>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3000" dirty="0">
                <a:solidFill>
                  <a:srgbClr val="FFFFFF"/>
                </a:solidFill>
                <a:latin typeface="Comic Sans MS" pitchFamily="66" charset="0"/>
              </a:rPr>
              <a:t>Subpart </a:t>
            </a:r>
            <a:r>
              <a:rPr lang="en-US" sz="3000" dirty="0" smtClean="0">
                <a:solidFill>
                  <a:srgbClr val="FFFFFF"/>
                </a:solidFill>
                <a:latin typeface="Comic Sans MS" pitchFamily="66" charset="0"/>
              </a:rPr>
              <a:t>15.611</a:t>
            </a:r>
            <a:r>
              <a:rPr lang="en-US" sz="3000" dirty="0">
                <a:solidFill>
                  <a:srgbClr val="FFFFFF"/>
                </a:solidFill>
                <a:latin typeface="Comic Sans MS" pitchFamily="66" charset="0"/>
              </a:rPr>
              <a:t>  </a:t>
            </a:r>
            <a:r>
              <a:rPr lang="en-US" sz="3000" dirty="0" smtClean="0">
                <a:solidFill>
                  <a:srgbClr val="FFFFFF"/>
                </a:solidFill>
                <a:latin typeface="Comic Sans MS" pitchFamily="66" charset="0"/>
              </a:rPr>
              <a:t>- Best and Final Offer (BAFO) </a:t>
            </a:r>
            <a:endParaRPr lang="en-US" sz="3000" dirty="0">
              <a:solidFill>
                <a:srgbClr val="FFFFFF"/>
              </a:solidFill>
              <a:latin typeface="Comic Sans MS" pitchFamily="66" charset="0"/>
            </a:endParaRPr>
          </a:p>
        </p:txBody>
      </p:sp>
    </p:spTree>
    <p:extLst>
      <p:ext uri="{BB962C8B-B14F-4D97-AF65-F5344CB8AC3E}">
        <p14:creationId xmlns:p14="http://schemas.microsoft.com/office/powerpoint/2010/main" val="198717261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228600" y="1066800"/>
            <a:ext cx="9372600" cy="4949047"/>
          </a:xfrm>
          <a:prstGeom prst="rect">
            <a:avLst/>
          </a:prstGeom>
          <a:noFill/>
          <a:ln w="9525">
            <a:noFill/>
            <a:miter lim="800000"/>
            <a:headEnd/>
            <a:tailEnd/>
          </a:ln>
        </p:spPr>
        <p:txBody>
          <a:bodyPr wrap="square">
            <a:spAutoFit/>
          </a:bodyPr>
          <a:lstStyle/>
          <a:p>
            <a:pPr>
              <a:buNone/>
            </a:pPr>
            <a:endParaRPr lang="en-US" sz="1800" dirty="0">
              <a:latin typeface="Comic Sans MS" pitchFamily="66" charset="0"/>
            </a:endParaRPr>
          </a:p>
          <a:p>
            <a:pPr marL="400050" lvl="1" indent="0">
              <a:lnSpc>
                <a:spcPct val="120000"/>
              </a:lnSpc>
              <a:spcBef>
                <a:spcPts val="0"/>
              </a:spcBef>
              <a:buNone/>
            </a:pPr>
            <a:r>
              <a:rPr lang="en-US" sz="2000" dirty="0">
                <a:latin typeface="Comic Sans MS" pitchFamily="66" charset="0"/>
              </a:rPr>
              <a:t>The </a:t>
            </a:r>
            <a:r>
              <a:rPr lang="en-US" sz="2000" dirty="0" smtClean="0">
                <a:latin typeface="Comic Sans MS" pitchFamily="66" charset="0"/>
              </a:rPr>
              <a:t>CO must follow appropriate competitive procedures, consistent with  FAR requirements, for </a:t>
            </a:r>
            <a:r>
              <a:rPr lang="en-US" sz="2000" dirty="0">
                <a:latin typeface="Comic Sans MS" pitchFamily="66" charset="0"/>
              </a:rPr>
              <a:t>full and open </a:t>
            </a:r>
            <a:r>
              <a:rPr lang="en-US" sz="2000" dirty="0" smtClean="0">
                <a:latin typeface="Comic Sans MS" pitchFamily="66" charset="0"/>
              </a:rPr>
              <a:t>competition.  Steps include:</a:t>
            </a:r>
            <a:endParaRPr lang="en-US" sz="2000" dirty="0">
              <a:latin typeface="Comic Sans MS" pitchFamily="66" charset="0"/>
            </a:endParaRPr>
          </a:p>
          <a:p>
            <a:pPr lvl="1">
              <a:lnSpc>
                <a:spcPct val="120000"/>
              </a:lnSpc>
              <a:spcBef>
                <a:spcPts val="0"/>
              </a:spcBef>
              <a:buNone/>
            </a:pPr>
            <a:endParaRPr lang="en-US" sz="800" dirty="0">
              <a:latin typeface="Comic Sans MS" pitchFamily="66" charset="0"/>
            </a:endParaRPr>
          </a:p>
          <a:p>
            <a:pPr marL="914400" lvl="1" indent="-457200">
              <a:lnSpc>
                <a:spcPct val="120000"/>
              </a:lnSpc>
              <a:spcBef>
                <a:spcPts val="0"/>
              </a:spcBef>
              <a:buFont typeface="+mj-lt"/>
              <a:buAutoNum type="arabicPeriod"/>
              <a:tabLst>
                <a:tab pos="971550" algn="l"/>
              </a:tabLst>
            </a:pPr>
            <a:r>
              <a:rPr lang="en-US" sz="2000" dirty="0" smtClean="0">
                <a:latin typeface="Comic Sans MS" pitchFamily="66" charset="0"/>
              </a:rPr>
              <a:t>Advertise for proposals using either </a:t>
            </a:r>
            <a:r>
              <a:rPr lang="en-US" sz="2000" dirty="0" smtClean="0">
                <a:solidFill>
                  <a:srgbClr val="C00000"/>
                </a:solidFill>
                <a:latin typeface="Comic Sans MS" pitchFamily="66" charset="0"/>
              </a:rPr>
              <a:t>RFP or BAA</a:t>
            </a:r>
            <a:r>
              <a:rPr lang="en-US" sz="2000" dirty="0" smtClean="0">
                <a:latin typeface="Comic Sans MS" pitchFamily="66" charset="0"/>
              </a:rPr>
              <a:t>, as appropriate.</a:t>
            </a:r>
            <a:endParaRPr lang="en-US" sz="2000" dirty="0">
              <a:latin typeface="Comic Sans MS" pitchFamily="66" charset="0"/>
            </a:endParaRPr>
          </a:p>
          <a:p>
            <a:pPr marL="914400" lvl="1" indent="-457200">
              <a:lnSpc>
                <a:spcPct val="120000"/>
              </a:lnSpc>
              <a:spcBef>
                <a:spcPts val="0"/>
              </a:spcBef>
              <a:buFont typeface="+mj-lt"/>
              <a:buAutoNum type="arabicPeriod"/>
            </a:pPr>
            <a:r>
              <a:rPr lang="en-US" sz="2000" dirty="0" smtClean="0">
                <a:latin typeface="Comic Sans MS" pitchFamily="66" charset="0"/>
              </a:rPr>
              <a:t>Review proposals to determine which have a </a:t>
            </a:r>
            <a:r>
              <a:rPr lang="en-US" sz="2000" u="sng" dirty="0" smtClean="0">
                <a:latin typeface="Comic Sans MS" pitchFamily="66" charset="0"/>
              </a:rPr>
              <a:t>reasonable chance to result in an award</a:t>
            </a:r>
            <a:r>
              <a:rPr lang="en-US" sz="2000" dirty="0" smtClean="0">
                <a:latin typeface="Comic Sans MS" pitchFamily="66" charset="0"/>
              </a:rPr>
              <a:t> after additional negotiations. </a:t>
            </a:r>
          </a:p>
          <a:p>
            <a:pPr marL="914400" lvl="1" indent="-457200">
              <a:lnSpc>
                <a:spcPct val="120000"/>
              </a:lnSpc>
              <a:spcBef>
                <a:spcPts val="0"/>
              </a:spcBef>
              <a:buFont typeface="+mj-lt"/>
              <a:buAutoNum type="arabicPeriod"/>
            </a:pPr>
            <a:r>
              <a:rPr lang="en-US" sz="2000" dirty="0" smtClean="0">
                <a:latin typeface="Comic Sans MS" pitchFamily="66" charset="0"/>
              </a:rPr>
              <a:t>Conduct thorough </a:t>
            </a:r>
            <a:r>
              <a:rPr lang="en-US" sz="2000" u="sng" dirty="0" smtClean="0">
                <a:latin typeface="Comic Sans MS" pitchFamily="66" charset="0"/>
              </a:rPr>
              <a:t>cost or price analysis</a:t>
            </a:r>
            <a:r>
              <a:rPr lang="en-US" sz="2000" dirty="0" smtClean="0">
                <a:latin typeface="Comic Sans MS" pitchFamily="66" charset="0"/>
              </a:rPr>
              <a:t> of these proposals.</a:t>
            </a:r>
          </a:p>
          <a:p>
            <a:pPr marL="914400" lvl="1" indent="-457200">
              <a:lnSpc>
                <a:spcPct val="120000"/>
              </a:lnSpc>
              <a:spcBef>
                <a:spcPts val="0"/>
              </a:spcBef>
              <a:buFont typeface="+mj-lt"/>
              <a:buAutoNum type="arabicPeriod"/>
            </a:pPr>
            <a:r>
              <a:rPr lang="en-US" sz="2000" dirty="0" smtClean="0">
                <a:latin typeface="Comic Sans MS" pitchFamily="66" charset="0"/>
              </a:rPr>
              <a:t>Use the </a:t>
            </a:r>
            <a:r>
              <a:rPr lang="en-US" sz="2000" dirty="0" smtClean="0">
                <a:solidFill>
                  <a:srgbClr val="C00000"/>
                </a:solidFill>
                <a:latin typeface="Comic Sans MS" pitchFamily="66" charset="0"/>
              </a:rPr>
              <a:t>BAFO process </a:t>
            </a:r>
            <a:r>
              <a:rPr lang="en-US" sz="2000" dirty="0">
                <a:latin typeface="Comic Sans MS" pitchFamily="66" charset="0"/>
              </a:rPr>
              <a:t>(</a:t>
            </a:r>
            <a:r>
              <a:rPr lang="en-US" sz="2000" dirty="0" smtClean="0">
                <a:latin typeface="Comic Sans MS" pitchFamily="66" charset="0"/>
              </a:rPr>
              <a:t>a </a:t>
            </a:r>
            <a:r>
              <a:rPr lang="en-US" sz="2000" dirty="0">
                <a:latin typeface="Comic Sans MS" pitchFamily="66" charset="0"/>
              </a:rPr>
              <a:t>formal </a:t>
            </a:r>
            <a:r>
              <a:rPr lang="en-US" sz="2000" dirty="0" smtClean="0">
                <a:latin typeface="Comic Sans MS" pitchFamily="66" charset="0"/>
              </a:rPr>
              <a:t>procedure using a series of written </a:t>
            </a:r>
            <a:r>
              <a:rPr lang="en-US" sz="2000" dirty="0">
                <a:latin typeface="Comic Sans MS" pitchFamily="66" charset="0"/>
              </a:rPr>
              <a:t>questions and answers designed to </a:t>
            </a:r>
            <a:r>
              <a:rPr lang="en-US" sz="2000" dirty="0" smtClean="0">
                <a:latin typeface="Comic Sans MS" pitchFamily="66" charset="0"/>
              </a:rPr>
              <a:t>improve the proposal) until the CO determines the process has produced the maximum improvement.  The CO then requests submission of a </a:t>
            </a:r>
            <a:r>
              <a:rPr lang="en-US" sz="2000" dirty="0" smtClean="0">
                <a:solidFill>
                  <a:srgbClr val="C00000"/>
                </a:solidFill>
                <a:latin typeface="Comic Sans MS" pitchFamily="66" charset="0"/>
              </a:rPr>
              <a:t>final Revised Proposal</a:t>
            </a:r>
            <a:r>
              <a:rPr lang="en-US" sz="2000" dirty="0" smtClean="0">
                <a:latin typeface="Comic Sans MS" pitchFamily="66" charset="0"/>
              </a:rPr>
              <a:t>.   </a:t>
            </a:r>
          </a:p>
          <a:p>
            <a:pPr marL="914400" lvl="1" indent="-457200">
              <a:lnSpc>
                <a:spcPct val="120000"/>
              </a:lnSpc>
              <a:spcBef>
                <a:spcPts val="0"/>
              </a:spcBef>
              <a:buFont typeface="+mj-lt"/>
              <a:buAutoNum type="arabicPeriod"/>
            </a:pPr>
            <a:r>
              <a:rPr lang="en-US" sz="2000" dirty="0" smtClean="0">
                <a:latin typeface="Comic Sans MS" pitchFamily="66" charset="0"/>
              </a:rPr>
              <a:t>Finally, the CO determines </a:t>
            </a:r>
            <a:r>
              <a:rPr lang="en-US" sz="2000" dirty="0">
                <a:latin typeface="Comic Sans MS" pitchFamily="66" charset="0"/>
              </a:rPr>
              <a:t>which </a:t>
            </a:r>
            <a:r>
              <a:rPr lang="en-US" sz="2000" dirty="0" smtClean="0">
                <a:latin typeface="Comic Sans MS" pitchFamily="66" charset="0"/>
              </a:rPr>
              <a:t>proposal </a:t>
            </a:r>
            <a:r>
              <a:rPr lang="en-US" sz="2000" dirty="0">
                <a:latin typeface="Comic Sans MS" pitchFamily="66" charset="0"/>
              </a:rPr>
              <a:t>(from the remaining Revised </a:t>
            </a:r>
            <a:r>
              <a:rPr lang="en-US" sz="2000" dirty="0" smtClean="0">
                <a:latin typeface="Comic Sans MS" pitchFamily="66" charset="0"/>
              </a:rPr>
              <a:t>Proposals) </a:t>
            </a:r>
            <a:r>
              <a:rPr lang="en-US" sz="2000" dirty="0">
                <a:latin typeface="Comic Sans MS" pitchFamily="66" charset="0"/>
              </a:rPr>
              <a:t>offers the </a:t>
            </a:r>
            <a:r>
              <a:rPr lang="en-US" sz="2000" b="1" u="sng" dirty="0">
                <a:solidFill>
                  <a:srgbClr val="C00000"/>
                </a:solidFill>
                <a:latin typeface="Comic Sans MS" pitchFamily="66" charset="0"/>
              </a:rPr>
              <a:t>best value</a:t>
            </a:r>
            <a:r>
              <a:rPr lang="en-US" sz="2000" b="1" dirty="0">
                <a:solidFill>
                  <a:srgbClr val="C00000"/>
                </a:solidFill>
                <a:latin typeface="Comic Sans MS" pitchFamily="66" charset="0"/>
              </a:rPr>
              <a:t> </a:t>
            </a:r>
            <a:r>
              <a:rPr lang="en-US" sz="2000" dirty="0">
                <a:latin typeface="Comic Sans MS" pitchFamily="66" charset="0"/>
              </a:rPr>
              <a:t>to the </a:t>
            </a:r>
            <a:r>
              <a:rPr lang="en-US" sz="2000" dirty="0" smtClean="0">
                <a:latin typeface="Comic Sans MS" pitchFamily="66" charset="0"/>
              </a:rPr>
              <a:t>government!  </a:t>
            </a:r>
            <a:endParaRPr lang="en-US" sz="2000" dirty="0">
              <a:latin typeface="Comic Sans MS" pitchFamily="66" charset="0"/>
            </a:endParaRPr>
          </a:p>
        </p:txBody>
      </p:sp>
      <p:sp>
        <p:nvSpPr>
          <p:cNvPr id="5" name="Text Box 2"/>
          <p:cNvSpPr txBox="1">
            <a:spLocks noChangeArrowheads="1"/>
          </p:cNvSpPr>
          <p:nvPr/>
        </p:nvSpPr>
        <p:spPr bwMode="auto">
          <a:xfrm>
            <a:off x="76200" y="152400"/>
            <a:ext cx="8991600" cy="954107"/>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n-US" sz="2800" dirty="0" smtClean="0">
                <a:solidFill>
                  <a:srgbClr val="FFFFFF"/>
                </a:solidFill>
                <a:latin typeface="Comic Sans MS" pitchFamily="66" charset="0"/>
              </a:rPr>
              <a:t>Summary of Process Used by Federal Contracting Officers for University Procurements</a:t>
            </a:r>
            <a:endParaRPr lang="en-US" sz="2800" dirty="0">
              <a:solidFill>
                <a:srgbClr val="FFFFFF"/>
              </a:solidFill>
              <a:latin typeface="Comic Sans MS" pitchFamily="66" charset="0"/>
            </a:endParaRPr>
          </a:p>
        </p:txBody>
      </p:sp>
    </p:spTree>
    <p:extLst>
      <p:ext uri="{BB962C8B-B14F-4D97-AF65-F5344CB8AC3E}">
        <p14:creationId xmlns:p14="http://schemas.microsoft.com/office/powerpoint/2010/main" val="13594931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10200" y="1143000"/>
            <a:ext cx="3200400" cy="2123658"/>
          </a:xfrm>
          <a:prstGeom prst="rect">
            <a:avLst/>
          </a:prstGeom>
          <a:solidFill>
            <a:srgbClr val="FFFF00"/>
          </a:solidFill>
          <a:ln w="38100">
            <a:solidFill>
              <a:schemeClr val="tx1"/>
            </a:solidFill>
          </a:ln>
          <a:effectLst>
            <a:glow rad="228600">
              <a:schemeClr val="accent4">
                <a:satMod val="175000"/>
                <a:alpha val="40000"/>
              </a:schemeClr>
            </a:glow>
          </a:effectLst>
        </p:spPr>
        <p:txBody>
          <a:bodyPr wrap="square" rtlCol="0">
            <a:spAutoFit/>
          </a:bodyPr>
          <a:lstStyle/>
          <a:p>
            <a:pPr indent="3175" algn="ctr">
              <a:buNone/>
            </a:pPr>
            <a:r>
              <a:rPr lang="en-US" sz="2200" dirty="0" smtClean="0">
                <a:solidFill>
                  <a:srgbClr val="C00000"/>
                </a:solidFill>
                <a:latin typeface="Comic Sans MS" pitchFamily="66" charset="0"/>
              </a:rPr>
              <a:t>But skilled university negotiators often request alternate clauses that are more advantageous to the university. </a:t>
            </a:r>
          </a:p>
        </p:txBody>
      </p:sp>
      <p:sp>
        <p:nvSpPr>
          <p:cNvPr id="3" name="TextBox 2"/>
          <p:cNvSpPr txBox="1"/>
          <p:nvPr/>
        </p:nvSpPr>
        <p:spPr>
          <a:xfrm>
            <a:off x="533400" y="1025289"/>
            <a:ext cx="3352800" cy="2462213"/>
          </a:xfrm>
          <a:prstGeom prst="rect">
            <a:avLst/>
          </a:prstGeom>
          <a:solidFill>
            <a:srgbClr val="00B050"/>
          </a:solidFill>
          <a:ln w="38100">
            <a:solidFill>
              <a:schemeClr val="tx1"/>
            </a:solidFill>
          </a:ln>
          <a:effectLst>
            <a:glow rad="228600">
              <a:schemeClr val="accent4">
                <a:satMod val="175000"/>
                <a:alpha val="40000"/>
              </a:schemeClr>
            </a:glow>
          </a:effectLst>
        </p:spPr>
        <p:txBody>
          <a:bodyPr wrap="square" rtlCol="0">
            <a:spAutoFit/>
          </a:bodyPr>
          <a:lstStyle/>
          <a:p>
            <a:pPr algn="ctr"/>
            <a:r>
              <a:rPr lang="en-US" sz="2200" dirty="0" smtClean="0">
                <a:solidFill>
                  <a:srgbClr val="FFFFFF"/>
                </a:solidFill>
                <a:latin typeface="Comic Sans MS" pitchFamily="66" charset="0"/>
              </a:rPr>
              <a:t>When a proposal has been selected for funding, the CO must draft a contract document incorporating both required and optional FAR clauses.    </a:t>
            </a:r>
            <a:endParaRPr lang="en-US" sz="2200" dirty="0">
              <a:solidFill>
                <a:srgbClr val="FFFFFF"/>
              </a:solidFill>
              <a:latin typeface="Comic Sans MS" pitchFamily="66" charset="0"/>
            </a:endParaRPr>
          </a:p>
        </p:txBody>
      </p:sp>
      <p:sp>
        <p:nvSpPr>
          <p:cNvPr id="4" name="Oval 3"/>
          <p:cNvSpPr/>
          <p:nvPr/>
        </p:nvSpPr>
        <p:spPr bwMode="auto">
          <a:xfrm>
            <a:off x="3073908" y="3683759"/>
            <a:ext cx="4191000" cy="2438400"/>
          </a:xfrm>
          <a:prstGeom prst="ellipse">
            <a:avLst/>
          </a:prstGeom>
          <a:solidFill>
            <a:schemeClr val="tx2"/>
          </a:solidFill>
          <a:ln w="38100" cap="flat" cmpd="sng" algn="ctr">
            <a:solidFill>
              <a:schemeClr val="tx1"/>
            </a:solidFill>
            <a:prstDash val="solid"/>
            <a:round/>
            <a:headEnd type="none" w="med" len="med"/>
            <a:tailEnd type="none" w="med" len="med"/>
          </a:ln>
          <a:effectLst>
            <a:glow rad="2286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lgn="ctr"/>
            <a:r>
              <a:rPr kumimoji="0" lang="en-US" sz="2200" b="0" i="0" u="none" strike="noStrike" cap="none" normalizeH="0" baseline="0" dirty="0" smtClean="0">
                <a:ln>
                  <a:noFill/>
                </a:ln>
                <a:solidFill>
                  <a:srgbClr val="FFFFFF"/>
                </a:solidFill>
                <a:effectLst/>
                <a:latin typeface="Comic Sans MS" pitchFamily="66" charset="0"/>
              </a:rPr>
              <a:t>Once negotiations are complete, the contract is signed by both parties -</a:t>
            </a:r>
            <a:r>
              <a:rPr kumimoji="0" lang="en-US" sz="2200" b="0" i="0" u="none" strike="noStrike" cap="none" normalizeH="0" dirty="0" smtClean="0">
                <a:ln>
                  <a:noFill/>
                </a:ln>
                <a:solidFill>
                  <a:srgbClr val="FFFFFF"/>
                </a:solidFill>
                <a:effectLst/>
                <a:latin typeface="Comic Sans MS" pitchFamily="66" charset="0"/>
              </a:rPr>
              <a:t> </a:t>
            </a:r>
            <a:r>
              <a:rPr kumimoji="0" lang="en-US" sz="2200" b="0" i="0" u="none" strike="noStrike" cap="none" normalizeH="0" baseline="0" dirty="0" smtClean="0">
                <a:ln>
                  <a:noFill/>
                </a:ln>
                <a:solidFill>
                  <a:srgbClr val="FFFFFF"/>
                </a:solidFill>
                <a:effectLst/>
                <a:latin typeface="Comic Sans MS" pitchFamily="66" charset="0"/>
              </a:rPr>
              <a:t>a bilateral agreement.</a:t>
            </a:r>
          </a:p>
        </p:txBody>
      </p:sp>
      <p:sp>
        <p:nvSpPr>
          <p:cNvPr id="5" name="Right Arrow 4"/>
          <p:cNvSpPr/>
          <p:nvPr/>
        </p:nvSpPr>
        <p:spPr bwMode="auto">
          <a:xfrm>
            <a:off x="4191000" y="1602486"/>
            <a:ext cx="978408" cy="484632"/>
          </a:xfrm>
          <a:prstGeom prst="rightArrow">
            <a:avLst/>
          </a:prstGeom>
          <a:solidFill>
            <a:schemeClr val="tx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00" b="0" i="0" u="none" strike="noStrike" cap="none" normalizeH="0" baseline="0" smtClean="0">
              <a:ln>
                <a:noFill/>
              </a:ln>
              <a:solidFill>
                <a:schemeClr val="tx1"/>
              </a:solidFill>
              <a:effectLst/>
              <a:latin typeface="Book Antiqua" pitchFamily="18" charset="0"/>
            </a:endParaRPr>
          </a:p>
        </p:txBody>
      </p:sp>
      <p:sp>
        <p:nvSpPr>
          <p:cNvPr id="6" name="Down Arrow 5"/>
          <p:cNvSpPr/>
          <p:nvPr/>
        </p:nvSpPr>
        <p:spPr bwMode="auto">
          <a:xfrm rot="3362532">
            <a:off x="7537807" y="3251703"/>
            <a:ext cx="484632" cy="978408"/>
          </a:xfrm>
          <a:prstGeom prst="downArrow">
            <a:avLst/>
          </a:prstGeom>
          <a:solidFill>
            <a:schemeClr val="tx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00" b="0" i="0" u="none" strike="noStrike" cap="none" normalizeH="0" baseline="0" smtClean="0">
              <a:ln>
                <a:noFill/>
              </a:ln>
              <a:effectLst/>
              <a:latin typeface="Book Antiqua" pitchFamily="18" charset="0"/>
            </a:endParaRPr>
          </a:p>
        </p:txBody>
      </p:sp>
      <p:sp>
        <p:nvSpPr>
          <p:cNvPr id="8" name="Rectangle 7"/>
          <p:cNvSpPr/>
          <p:nvPr/>
        </p:nvSpPr>
        <p:spPr bwMode="auto">
          <a:xfrm>
            <a:off x="304800" y="3967092"/>
            <a:ext cx="2133600" cy="2155067"/>
          </a:xfrm>
          <a:prstGeom prst="rect">
            <a:avLst/>
          </a:prstGeom>
          <a:solidFill>
            <a:srgbClr val="FFC000"/>
          </a:solid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200" dirty="0" smtClean="0">
                <a:latin typeface="Comic Sans MS" pitchFamily="66" charset="0"/>
              </a:rPr>
              <a:t>The effective date of the contract is usually the date of the last signature.</a:t>
            </a:r>
            <a:endParaRPr kumimoji="0" lang="en-US" sz="2200" b="0" i="0" u="none" strike="noStrike" cap="none" normalizeH="0" baseline="0" dirty="0" smtClean="0">
              <a:ln>
                <a:noFill/>
              </a:ln>
              <a:solidFill>
                <a:schemeClr val="tx1"/>
              </a:solidFill>
              <a:effectLst/>
              <a:latin typeface="Comic Sans MS" pitchFamily="66" charset="0"/>
            </a:endParaRPr>
          </a:p>
        </p:txBody>
      </p:sp>
    </p:spTree>
    <p:extLst>
      <p:ext uri="{BB962C8B-B14F-4D97-AF65-F5344CB8AC3E}">
        <p14:creationId xmlns:p14="http://schemas.microsoft.com/office/powerpoint/2010/main" val="315940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685800" y="762000"/>
            <a:ext cx="7315200" cy="4401205"/>
          </a:xfrm>
          <a:prstGeom prst="rect">
            <a:avLst/>
          </a:prstGeom>
          <a:noFill/>
          <a:ln w="9525">
            <a:noFill/>
            <a:miter lim="800000"/>
            <a:headEnd/>
            <a:tailEnd/>
          </a:ln>
        </p:spPr>
        <p:txBody>
          <a:bodyPr wrap="square">
            <a:spAutoFit/>
          </a:bodyPr>
          <a:lstStyle/>
          <a:p>
            <a:pPr marL="0" indent="0">
              <a:buNone/>
            </a:pPr>
            <a:endParaRPr lang="en-US" sz="2800" b="1" dirty="0">
              <a:latin typeface="Comic Sans MS" pitchFamily="66" charset="0"/>
            </a:endParaRPr>
          </a:p>
          <a:p>
            <a:r>
              <a:rPr lang="en-US" sz="2800" b="1" dirty="0" smtClean="0">
                <a:solidFill>
                  <a:srgbClr val="C00000"/>
                </a:solidFill>
                <a:latin typeface="Comic Sans MS" pitchFamily="66" charset="0"/>
              </a:rPr>
              <a:t>Goals</a:t>
            </a:r>
            <a:r>
              <a:rPr lang="en-US" sz="2800" dirty="0" smtClean="0">
                <a:latin typeface="Comic Sans MS" pitchFamily="66" charset="0"/>
              </a:rPr>
              <a:t> must be established for </a:t>
            </a:r>
            <a:r>
              <a:rPr lang="en-US" sz="2800" dirty="0">
                <a:latin typeface="Comic Sans MS" pitchFamily="66" charset="0"/>
              </a:rPr>
              <a:t>including a </a:t>
            </a:r>
            <a:r>
              <a:rPr lang="en-US" sz="2800" b="1" dirty="0">
                <a:solidFill>
                  <a:srgbClr val="C00000"/>
                </a:solidFill>
                <a:latin typeface="Comic Sans MS" pitchFamily="66" charset="0"/>
              </a:rPr>
              <a:t>minimum percentage</a:t>
            </a:r>
            <a:r>
              <a:rPr lang="en-US" sz="2800" dirty="0">
                <a:solidFill>
                  <a:srgbClr val="C00000"/>
                </a:solidFill>
                <a:latin typeface="Comic Sans MS" pitchFamily="66" charset="0"/>
              </a:rPr>
              <a:t> </a:t>
            </a:r>
            <a:r>
              <a:rPr lang="en-US" sz="2800" dirty="0">
                <a:latin typeface="Comic Sans MS" pitchFamily="66" charset="0"/>
              </a:rPr>
              <a:t>of small business concerns, small disadvantaged business concerns, and women-owned small business concerns in any </a:t>
            </a:r>
            <a:r>
              <a:rPr lang="en-US" sz="2800" dirty="0" smtClean="0">
                <a:latin typeface="Comic Sans MS" pitchFamily="66" charset="0"/>
              </a:rPr>
              <a:t>subcontracting </a:t>
            </a:r>
            <a:r>
              <a:rPr lang="en-US" sz="2800" dirty="0">
                <a:latin typeface="Comic Sans MS" pitchFamily="66" charset="0"/>
              </a:rPr>
              <a:t>activity under a specific contract.  </a:t>
            </a:r>
            <a:r>
              <a:rPr lang="en-US" sz="2800" dirty="0" smtClean="0">
                <a:latin typeface="Comic Sans MS" pitchFamily="66" charset="0"/>
              </a:rPr>
              <a:t>Once accepted by the SBA representative and the CO, the </a:t>
            </a:r>
            <a:r>
              <a:rPr lang="en-US" sz="2800" dirty="0">
                <a:latin typeface="Comic Sans MS" pitchFamily="66" charset="0"/>
              </a:rPr>
              <a:t>Subcontracting Plan is incorporated into the contract</a:t>
            </a:r>
            <a:r>
              <a:rPr lang="en-US" sz="2800" dirty="0" smtClean="0">
                <a:latin typeface="Comic Sans MS" pitchFamily="66" charset="0"/>
              </a:rPr>
              <a:t>.</a:t>
            </a:r>
          </a:p>
        </p:txBody>
      </p:sp>
      <p:sp>
        <p:nvSpPr>
          <p:cNvPr id="5" name="Text Box 2"/>
          <p:cNvSpPr txBox="1">
            <a:spLocks noChangeArrowheads="1"/>
          </p:cNvSpPr>
          <p:nvPr/>
        </p:nvSpPr>
        <p:spPr bwMode="auto">
          <a:xfrm>
            <a:off x="381000" y="304801"/>
            <a:ext cx="8229600" cy="584775"/>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3200" dirty="0">
                <a:solidFill>
                  <a:srgbClr val="FFFFFF"/>
                </a:solidFill>
                <a:latin typeface="Comic Sans MS" pitchFamily="66" charset="0"/>
              </a:rPr>
              <a:t>Subpart 19.7 Subcontracting Plans</a:t>
            </a:r>
          </a:p>
        </p:txBody>
      </p:sp>
      <p:sp>
        <p:nvSpPr>
          <p:cNvPr id="2" name="TextBox 1"/>
          <p:cNvSpPr txBox="1"/>
          <p:nvPr/>
        </p:nvSpPr>
        <p:spPr>
          <a:xfrm>
            <a:off x="762000" y="5257800"/>
            <a:ext cx="7696200" cy="1323439"/>
          </a:xfrm>
          <a:prstGeom prst="rect">
            <a:avLst/>
          </a:prstGeom>
          <a:noFill/>
        </p:spPr>
        <p:txBody>
          <a:bodyPr wrap="square" rtlCol="0">
            <a:spAutoFit/>
          </a:bodyPr>
          <a:lstStyle/>
          <a:p>
            <a:r>
              <a:rPr lang="en-US" sz="2000" u="sng" dirty="0">
                <a:latin typeface="Comic Sans MS" pitchFamily="66" charset="0"/>
              </a:rPr>
              <a:t>Note</a:t>
            </a:r>
            <a:r>
              <a:rPr lang="en-US" sz="2000" dirty="0">
                <a:latin typeface="Comic Sans MS" pitchFamily="66" charset="0"/>
              </a:rPr>
              <a:t>: Subcontracting includes items purchased, e.g., </a:t>
            </a:r>
            <a:r>
              <a:rPr lang="en-US" sz="2000" dirty="0" smtClean="0">
                <a:latin typeface="Comic Sans MS" pitchFamily="66" charset="0"/>
              </a:rPr>
              <a:t>supplies</a:t>
            </a:r>
            <a:r>
              <a:rPr lang="en-US" sz="2000" dirty="0">
                <a:latin typeface="Comic Sans MS" pitchFamily="66" charset="0"/>
              </a:rPr>
              <a:t>, </a:t>
            </a:r>
            <a:r>
              <a:rPr lang="en-US" sz="2000" dirty="0" smtClean="0">
                <a:latin typeface="Comic Sans MS" pitchFamily="66" charset="0"/>
              </a:rPr>
              <a:t>equipment, airline tickets (from travel agencies</a:t>
            </a:r>
            <a:r>
              <a:rPr lang="en-US" sz="2000" dirty="0">
                <a:latin typeface="Comic Sans MS" pitchFamily="66" charset="0"/>
              </a:rPr>
              <a:t>)</a:t>
            </a:r>
            <a:r>
              <a:rPr lang="en-US" sz="2000" dirty="0" smtClean="0">
                <a:latin typeface="Comic Sans MS" pitchFamily="66" charset="0"/>
              </a:rPr>
              <a:t> </a:t>
            </a:r>
            <a:r>
              <a:rPr lang="en-US" sz="2000" dirty="0">
                <a:latin typeface="Comic Sans MS" pitchFamily="66" charset="0"/>
              </a:rPr>
              <a:t>as well as actual </a:t>
            </a:r>
            <a:r>
              <a:rPr lang="en-US" sz="2000" dirty="0" smtClean="0">
                <a:latin typeface="Comic Sans MS" pitchFamily="66" charset="0"/>
              </a:rPr>
              <a:t>subcontracts</a:t>
            </a:r>
            <a:r>
              <a:rPr lang="en-US" sz="2000" dirty="0">
                <a:latin typeface="Comic Sans MS" pitchFamily="66" charset="0"/>
              </a:rPr>
              <a:t>.</a:t>
            </a:r>
          </a:p>
          <a:p>
            <a:endParaRPr lang="en-US" sz="2000" dirty="0"/>
          </a:p>
        </p:txBody>
      </p:sp>
    </p:spTree>
    <p:extLst>
      <p:ext uri="{BB962C8B-B14F-4D97-AF65-F5344CB8AC3E}">
        <p14:creationId xmlns:p14="http://schemas.microsoft.com/office/powerpoint/2010/main" val="65372165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381000" y="1066801"/>
            <a:ext cx="8153400" cy="5392245"/>
          </a:xfrm>
          <a:prstGeom prst="rect">
            <a:avLst/>
          </a:prstGeom>
          <a:noFill/>
          <a:ln w="9525">
            <a:noFill/>
            <a:miter lim="800000"/>
            <a:headEnd/>
            <a:tailEnd/>
          </a:ln>
        </p:spPr>
        <p:txBody>
          <a:bodyPr wrap="square">
            <a:spAutoFit/>
          </a:bodyPr>
          <a:lstStyle/>
          <a:p>
            <a:pPr marL="0" indent="0">
              <a:buNone/>
            </a:pPr>
            <a:r>
              <a:rPr lang="en-US" sz="800" dirty="0">
                <a:latin typeface="Comic Sans MS" pitchFamily="66" charset="0"/>
              </a:rPr>
              <a:t>	 </a:t>
            </a:r>
            <a:endParaRPr lang="en-US" sz="800" dirty="0" smtClean="0">
              <a:latin typeface="Comic Sans MS" pitchFamily="66" charset="0"/>
            </a:endParaRPr>
          </a:p>
          <a:p>
            <a:pPr>
              <a:spcBef>
                <a:spcPts val="0"/>
              </a:spcBef>
            </a:pPr>
            <a:r>
              <a:rPr lang="en-US" sz="2400" dirty="0" smtClean="0">
                <a:latin typeface="Comic Sans MS" pitchFamily="66" charset="0"/>
              </a:rPr>
              <a:t>Provides </a:t>
            </a:r>
            <a:r>
              <a:rPr lang="en-US" sz="2400" dirty="0">
                <a:latin typeface="Comic Sans MS" pitchFamily="66" charset="0"/>
              </a:rPr>
              <a:t>that if a statute or a regulation with the  </a:t>
            </a:r>
            <a:r>
              <a:rPr lang="en-US" sz="2400" dirty="0" smtClean="0">
                <a:latin typeface="Comic Sans MS" pitchFamily="66" charset="0"/>
              </a:rPr>
              <a:t> </a:t>
            </a:r>
            <a:r>
              <a:rPr lang="en-US" sz="2400" b="1" dirty="0" smtClean="0">
                <a:solidFill>
                  <a:srgbClr val="C00000"/>
                </a:solidFill>
                <a:latin typeface="Comic Sans MS" pitchFamily="66" charset="0"/>
              </a:rPr>
              <a:t>“</a:t>
            </a:r>
            <a:r>
              <a:rPr lang="en-US" sz="2400" b="1" dirty="0">
                <a:solidFill>
                  <a:srgbClr val="C00000"/>
                </a:solidFill>
                <a:latin typeface="Comic Sans MS" pitchFamily="66" charset="0"/>
              </a:rPr>
              <a:t>force and effect of law” </a:t>
            </a:r>
            <a:r>
              <a:rPr lang="en-US" sz="2400" dirty="0">
                <a:latin typeface="Comic Sans MS" pitchFamily="66" charset="0"/>
              </a:rPr>
              <a:t>mandates the inclusion of the related clause in a Government contract, the </a:t>
            </a:r>
            <a:r>
              <a:rPr lang="en-US" sz="2400" dirty="0">
                <a:solidFill>
                  <a:srgbClr val="C00000"/>
                </a:solidFill>
                <a:latin typeface="Comic Sans MS" pitchFamily="66" charset="0"/>
              </a:rPr>
              <a:t>contract will be interpreted as if the contract contains the clause</a:t>
            </a:r>
            <a:r>
              <a:rPr lang="en-US" sz="2400" dirty="0">
                <a:latin typeface="Comic Sans MS" pitchFamily="66" charset="0"/>
              </a:rPr>
              <a:t>, </a:t>
            </a:r>
            <a:r>
              <a:rPr lang="en-US" sz="2400" dirty="0" smtClean="0">
                <a:latin typeface="Comic Sans MS" pitchFamily="66" charset="0"/>
              </a:rPr>
              <a:t>whether </a:t>
            </a:r>
            <a:r>
              <a:rPr lang="en-US" sz="2400" u="sng" dirty="0" smtClean="0">
                <a:latin typeface="Comic Sans MS" pitchFamily="66" charset="0"/>
              </a:rPr>
              <a:t>it was left out by accident or even </a:t>
            </a:r>
            <a:r>
              <a:rPr lang="en-US" sz="2400" u="sng" dirty="0">
                <a:latin typeface="Comic Sans MS" pitchFamily="66" charset="0"/>
              </a:rPr>
              <a:t>if it was intentionally negotiated out of the contract</a:t>
            </a:r>
            <a:r>
              <a:rPr lang="en-US" sz="2400" dirty="0" smtClean="0">
                <a:latin typeface="Comic Sans MS" pitchFamily="66" charset="0"/>
              </a:rPr>
              <a:t>.</a:t>
            </a:r>
          </a:p>
          <a:p>
            <a:pPr>
              <a:spcBef>
                <a:spcPts val="0"/>
              </a:spcBef>
            </a:pPr>
            <a:endParaRPr lang="en-US" sz="1200" dirty="0">
              <a:latin typeface="Comic Sans MS" pitchFamily="66" charset="0"/>
            </a:endParaRPr>
          </a:p>
          <a:p>
            <a:pPr>
              <a:lnSpc>
                <a:spcPct val="120000"/>
              </a:lnSpc>
              <a:spcBef>
                <a:spcPts val="0"/>
              </a:spcBef>
              <a:buFont typeface="Wingdings" pitchFamily="2" charset="2"/>
              <a:buChar char="§"/>
            </a:pPr>
            <a:endParaRPr lang="en-US" sz="1000" dirty="0">
              <a:latin typeface="Comic Sans MS" pitchFamily="66" charset="0"/>
            </a:endParaRPr>
          </a:p>
          <a:p>
            <a:pPr marL="800100" lvl="1" indent="-342900">
              <a:spcBef>
                <a:spcPts val="0"/>
              </a:spcBef>
              <a:buFont typeface="Wingdings" pitchFamily="2" charset="2"/>
              <a:buChar char="§"/>
            </a:pPr>
            <a:r>
              <a:rPr lang="en-US" sz="2200" dirty="0" smtClean="0">
                <a:latin typeface="Comic Sans MS" pitchFamily="66" charset="0"/>
              </a:rPr>
              <a:t>Not </a:t>
            </a:r>
            <a:r>
              <a:rPr lang="en-US" sz="2200" dirty="0">
                <a:latin typeface="Comic Sans MS" pitchFamily="66" charset="0"/>
              </a:rPr>
              <a:t>every regulation is “read” into the contract, only if </a:t>
            </a:r>
            <a:r>
              <a:rPr lang="en-US" sz="2200" dirty="0" smtClean="0">
                <a:latin typeface="Comic Sans MS" pitchFamily="66" charset="0"/>
              </a:rPr>
              <a:t>the </a:t>
            </a:r>
            <a:r>
              <a:rPr lang="en-US" sz="2200" dirty="0">
                <a:latin typeface="Comic Sans MS" pitchFamily="66" charset="0"/>
              </a:rPr>
              <a:t>regulation is issued pursuant to a statute that reasonably contemplates the regulation.</a:t>
            </a:r>
          </a:p>
          <a:p>
            <a:pPr>
              <a:lnSpc>
                <a:spcPct val="120000"/>
              </a:lnSpc>
              <a:spcBef>
                <a:spcPts val="0"/>
              </a:spcBef>
            </a:pPr>
            <a:endParaRPr lang="en-US" sz="1200" dirty="0">
              <a:latin typeface="Comic Sans MS" pitchFamily="66" charset="0"/>
            </a:endParaRPr>
          </a:p>
          <a:p>
            <a:pPr marL="857250" lvl="1" indent="-400050">
              <a:spcBef>
                <a:spcPts val="0"/>
              </a:spcBef>
              <a:buFont typeface="Wingdings" pitchFamily="2" charset="2"/>
              <a:buChar char="§"/>
            </a:pPr>
            <a:r>
              <a:rPr lang="en-US" sz="2200" dirty="0" smtClean="0">
                <a:latin typeface="Comic Sans MS" pitchFamily="66" charset="0"/>
              </a:rPr>
              <a:t>For </a:t>
            </a:r>
            <a:r>
              <a:rPr lang="en-US" sz="2200" dirty="0">
                <a:latin typeface="Comic Sans MS" pitchFamily="66" charset="0"/>
              </a:rPr>
              <a:t>example, Termination for Convenience is a “deeply </a:t>
            </a:r>
            <a:r>
              <a:rPr lang="en-US" sz="2200" dirty="0" smtClean="0">
                <a:latin typeface="Comic Sans MS" pitchFamily="66" charset="0"/>
              </a:rPr>
              <a:t> ingrained </a:t>
            </a:r>
            <a:r>
              <a:rPr lang="en-US" sz="2200" dirty="0">
                <a:latin typeface="Comic Sans MS" pitchFamily="66" charset="0"/>
              </a:rPr>
              <a:t>strand of public procurement </a:t>
            </a:r>
            <a:r>
              <a:rPr lang="en-US" sz="2200" dirty="0" smtClean="0">
                <a:latin typeface="Comic Sans MS" pitchFamily="66" charset="0"/>
              </a:rPr>
              <a:t>policy” and would therefore be “read into” any contract even if it not included.</a:t>
            </a:r>
            <a:endParaRPr lang="en-US" sz="2200" dirty="0">
              <a:latin typeface="Comic Sans MS" pitchFamily="66" charset="0"/>
            </a:endParaRP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Christian Doctrine</a:t>
            </a:r>
            <a:endParaRPr lang="en-US" sz="3600" dirty="0">
              <a:solidFill>
                <a:srgbClr val="FFFFFF"/>
              </a:solidFill>
              <a:latin typeface="Comic Sans MS" pitchFamily="66" charset="0"/>
            </a:endParaRPr>
          </a:p>
        </p:txBody>
      </p:sp>
    </p:spTree>
    <p:extLst>
      <p:ext uri="{BB962C8B-B14F-4D97-AF65-F5344CB8AC3E}">
        <p14:creationId xmlns:p14="http://schemas.microsoft.com/office/powerpoint/2010/main" val="1977005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381000" y="1066801"/>
            <a:ext cx="8077200" cy="2616101"/>
          </a:xfrm>
          <a:prstGeom prst="rect">
            <a:avLst/>
          </a:prstGeom>
          <a:noFill/>
          <a:ln w="9525">
            <a:noFill/>
            <a:miter lim="800000"/>
            <a:headEnd/>
            <a:tailEnd/>
          </a:ln>
        </p:spPr>
        <p:txBody>
          <a:bodyPr wrap="square">
            <a:spAutoFit/>
          </a:bodyPr>
          <a:lstStyle/>
          <a:p>
            <a:pPr marL="0" indent="0">
              <a:buNone/>
            </a:pPr>
            <a:r>
              <a:rPr lang="en-US" sz="800" dirty="0">
                <a:latin typeface="Comic Sans MS" pitchFamily="66" charset="0"/>
              </a:rPr>
              <a:t>	 </a:t>
            </a:r>
            <a:endParaRPr lang="en-US" sz="800" dirty="0" smtClean="0">
              <a:latin typeface="Comic Sans MS" pitchFamily="66" charset="0"/>
            </a:endParaRPr>
          </a:p>
          <a:p>
            <a:pPr>
              <a:spcBef>
                <a:spcPts val="0"/>
              </a:spcBef>
            </a:pPr>
            <a:r>
              <a:rPr lang="en-US" sz="2400" dirty="0">
                <a:latin typeface="Comic Sans MS" pitchFamily="66" charset="0"/>
              </a:rPr>
              <a:t>Provides that if a statute or a regulation with the   </a:t>
            </a:r>
            <a:r>
              <a:rPr lang="en-US" sz="2400" b="1" dirty="0">
                <a:solidFill>
                  <a:srgbClr val="C00000"/>
                </a:solidFill>
                <a:latin typeface="Comic Sans MS" pitchFamily="66" charset="0"/>
              </a:rPr>
              <a:t>“force and effect of law” </a:t>
            </a:r>
            <a:r>
              <a:rPr lang="en-US" sz="2400" dirty="0">
                <a:latin typeface="Comic Sans MS" pitchFamily="66" charset="0"/>
              </a:rPr>
              <a:t>mandates the inclusion of the related clause in a Government contract, the </a:t>
            </a:r>
            <a:r>
              <a:rPr lang="en-US" sz="2400" dirty="0">
                <a:solidFill>
                  <a:srgbClr val="C00000"/>
                </a:solidFill>
                <a:latin typeface="Comic Sans MS" pitchFamily="66" charset="0"/>
              </a:rPr>
              <a:t>contract will be interpreted as if the contract contains the clause</a:t>
            </a:r>
            <a:r>
              <a:rPr lang="en-US" sz="2400" dirty="0">
                <a:latin typeface="Comic Sans MS" pitchFamily="66" charset="0"/>
              </a:rPr>
              <a:t>, whether </a:t>
            </a:r>
            <a:r>
              <a:rPr lang="en-US" sz="2400" u="sng" dirty="0">
                <a:latin typeface="Comic Sans MS" pitchFamily="66" charset="0"/>
              </a:rPr>
              <a:t>it was left out by accident or even if it was intentionally negotiated out of the contract</a:t>
            </a:r>
            <a:r>
              <a:rPr lang="en-US" sz="2400" dirty="0">
                <a:latin typeface="Comic Sans MS" pitchFamily="66" charset="0"/>
              </a:rPr>
              <a:t>.</a:t>
            </a:r>
          </a:p>
          <a:p>
            <a:pPr>
              <a:lnSpc>
                <a:spcPct val="120000"/>
              </a:lnSpc>
              <a:spcBef>
                <a:spcPts val="0"/>
              </a:spcBef>
            </a:pPr>
            <a:endParaRPr lang="en-US" sz="1000" dirty="0">
              <a:latin typeface="Comic Sans MS" pitchFamily="66" charset="0"/>
            </a:endParaRP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Christian Doctrine</a:t>
            </a:r>
            <a:endParaRPr lang="en-US" sz="3600" dirty="0">
              <a:solidFill>
                <a:srgbClr val="FFFFFF"/>
              </a:solidFill>
              <a:latin typeface="Comic Sans MS" pitchFamily="66" charset="0"/>
            </a:endParaRPr>
          </a:p>
        </p:txBody>
      </p:sp>
      <p:sp>
        <p:nvSpPr>
          <p:cNvPr id="2" name="Oval 1"/>
          <p:cNvSpPr/>
          <p:nvPr/>
        </p:nvSpPr>
        <p:spPr bwMode="auto">
          <a:xfrm>
            <a:off x="457200" y="3505200"/>
            <a:ext cx="8305800" cy="2895600"/>
          </a:xfrm>
          <a:prstGeom prst="ellipse">
            <a:avLst/>
          </a:prstGeom>
          <a:solidFill>
            <a:schemeClr val="bg1">
              <a:lumMod val="2500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FFFFFF"/>
                </a:solidFill>
                <a:effectLst/>
                <a:latin typeface="Comic Sans MS" pitchFamily="66" charset="0"/>
              </a:rPr>
              <a:t>Not only do you need to understand everything this </a:t>
            </a:r>
            <a:r>
              <a:rPr kumimoji="0" lang="en-US" sz="2400" b="1" i="0" u="sng" strike="noStrike" cap="none" normalizeH="0" baseline="0" dirty="0" smtClean="0">
                <a:ln>
                  <a:noFill/>
                </a:ln>
                <a:solidFill>
                  <a:srgbClr val="FFFF00"/>
                </a:solidFill>
                <a:effectLst/>
                <a:latin typeface="Comic Sans MS" pitchFamily="66" charset="0"/>
              </a:rPr>
              <a:t>is</a:t>
            </a:r>
            <a:r>
              <a:rPr kumimoji="0" lang="en-US" sz="2400" b="0" i="0" u="none" strike="noStrike" cap="none" normalizeH="0" baseline="0" dirty="0" smtClean="0">
                <a:ln>
                  <a:noFill/>
                </a:ln>
                <a:solidFill>
                  <a:srgbClr val="FFFFFF"/>
                </a:solidFill>
                <a:effectLst/>
                <a:latin typeface="Comic Sans MS" pitchFamily="66" charset="0"/>
              </a:rPr>
              <a:t> in th</a:t>
            </a:r>
            <a:r>
              <a:rPr lang="en-US" sz="2400" dirty="0" smtClean="0">
                <a:solidFill>
                  <a:srgbClr val="FFFFFF"/>
                </a:solidFill>
                <a:latin typeface="Comic Sans MS" pitchFamily="66" charset="0"/>
              </a:rPr>
              <a:t>e contract, you also need to know everything </a:t>
            </a:r>
            <a:r>
              <a:rPr lang="en-US" sz="2400" dirty="0">
                <a:solidFill>
                  <a:srgbClr val="FFFFFF"/>
                </a:solidFill>
                <a:latin typeface="Comic Sans MS" pitchFamily="66" charset="0"/>
              </a:rPr>
              <a:t>t</a:t>
            </a:r>
            <a:r>
              <a:rPr lang="en-US" sz="2400" dirty="0" smtClean="0">
                <a:solidFill>
                  <a:srgbClr val="FFFFFF"/>
                </a:solidFill>
                <a:latin typeface="Comic Sans MS" pitchFamily="66" charset="0"/>
              </a:rPr>
              <a:t>hat </a:t>
            </a:r>
            <a:r>
              <a:rPr lang="en-US" sz="2400" b="1" u="sng" dirty="0" smtClean="0">
                <a:solidFill>
                  <a:srgbClr val="FFFF00"/>
                </a:solidFill>
                <a:latin typeface="Comic Sans MS" pitchFamily="66" charset="0"/>
              </a:rPr>
              <a:t>should have been included</a:t>
            </a:r>
            <a:r>
              <a:rPr lang="en-US" sz="2400" b="1" dirty="0" smtClean="0">
                <a:solidFill>
                  <a:srgbClr val="FFFF00"/>
                </a:solidFill>
                <a:latin typeface="Comic Sans MS" pitchFamily="66" charset="0"/>
              </a:rPr>
              <a:t> </a:t>
            </a:r>
            <a:r>
              <a:rPr lang="en-US" sz="2400" dirty="0" smtClean="0">
                <a:solidFill>
                  <a:srgbClr val="FFFFFF"/>
                </a:solidFill>
                <a:latin typeface="Comic Sans MS" pitchFamily="66" charset="0"/>
              </a:rPr>
              <a:t>but for some reason was left out!</a:t>
            </a:r>
            <a:endParaRPr kumimoji="0" lang="en-US" sz="2400" b="0" i="0" u="none" strike="noStrike" cap="none" normalizeH="0" baseline="0" dirty="0" smtClean="0">
              <a:ln>
                <a:noFill/>
              </a:ln>
              <a:solidFill>
                <a:srgbClr val="FFFFFF"/>
              </a:solidFill>
              <a:effectLst/>
              <a:latin typeface="Comic Sans MS" pitchFamily="66" charset="0"/>
            </a:endParaRPr>
          </a:p>
        </p:txBody>
      </p:sp>
    </p:spTree>
    <p:extLst>
      <p:ext uri="{BB962C8B-B14F-4D97-AF65-F5344CB8AC3E}">
        <p14:creationId xmlns:p14="http://schemas.microsoft.com/office/powerpoint/2010/main" val="30484156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381000" y="1066801"/>
            <a:ext cx="8077200" cy="2616101"/>
          </a:xfrm>
          <a:prstGeom prst="rect">
            <a:avLst/>
          </a:prstGeom>
          <a:noFill/>
          <a:ln w="9525">
            <a:noFill/>
            <a:miter lim="800000"/>
            <a:headEnd/>
            <a:tailEnd/>
          </a:ln>
        </p:spPr>
        <p:txBody>
          <a:bodyPr wrap="square">
            <a:spAutoFit/>
          </a:bodyPr>
          <a:lstStyle/>
          <a:p>
            <a:pPr marL="0" indent="0">
              <a:buNone/>
            </a:pPr>
            <a:r>
              <a:rPr lang="en-US" sz="800" dirty="0">
                <a:latin typeface="Comic Sans MS" pitchFamily="66" charset="0"/>
              </a:rPr>
              <a:t>	 </a:t>
            </a:r>
            <a:endParaRPr lang="en-US" sz="800" dirty="0" smtClean="0">
              <a:latin typeface="Comic Sans MS" pitchFamily="66" charset="0"/>
            </a:endParaRPr>
          </a:p>
          <a:p>
            <a:pPr>
              <a:spcBef>
                <a:spcPts val="0"/>
              </a:spcBef>
            </a:pPr>
            <a:r>
              <a:rPr lang="en-US" sz="2400" dirty="0">
                <a:latin typeface="Comic Sans MS" pitchFamily="66" charset="0"/>
              </a:rPr>
              <a:t>Provides that if a statute or a regulation with the   </a:t>
            </a:r>
            <a:r>
              <a:rPr lang="en-US" sz="2400" b="1" dirty="0">
                <a:solidFill>
                  <a:srgbClr val="C00000"/>
                </a:solidFill>
                <a:latin typeface="Comic Sans MS" pitchFamily="66" charset="0"/>
              </a:rPr>
              <a:t>“force and effect of law” </a:t>
            </a:r>
            <a:r>
              <a:rPr lang="en-US" sz="2400" dirty="0">
                <a:latin typeface="Comic Sans MS" pitchFamily="66" charset="0"/>
              </a:rPr>
              <a:t>mandates the inclusion of the related clause in a Government contract, the </a:t>
            </a:r>
            <a:r>
              <a:rPr lang="en-US" sz="2400" dirty="0">
                <a:solidFill>
                  <a:srgbClr val="C00000"/>
                </a:solidFill>
                <a:latin typeface="Comic Sans MS" pitchFamily="66" charset="0"/>
              </a:rPr>
              <a:t>contract will be interpreted as if the contract contains the clause</a:t>
            </a:r>
            <a:r>
              <a:rPr lang="en-US" sz="2400" dirty="0">
                <a:latin typeface="Comic Sans MS" pitchFamily="66" charset="0"/>
              </a:rPr>
              <a:t>, whether </a:t>
            </a:r>
            <a:r>
              <a:rPr lang="en-US" sz="2400" u="sng" dirty="0">
                <a:latin typeface="Comic Sans MS" pitchFamily="66" charset="0"/>
              </a:rPr>
              <a:t>it was left out by accident or even if it was intentionally negotiated out of the contract</a:t>
            </a:r>
            <a:r>
              <a:rPr lang="en-US" sz="2400" dirty="0">
                <a:latin typeface="Comic Sans MS" pitchFamily="66" charset="0"/>
              </a:rPr>
              <a:t>.</a:t>
            </a:r>
          </a:p>
          <a:p>
            <a:pPr>
              <a:lnSpc>
                <a:spcPct val="120000"/>
              </a:lnSpc>
              <a:spcBef>
                <a:spcPts val="0"/>
              </a:spcBef>
            </a:pPr>
            <a:endParaRPr lang="en-US" sz="1000" dirty="0">
              <a:latin typeface="Comic Sans MS" pitchFamily="66" charset="0"/>
            </a:endParaRPr>
          </a:p>
        </p:txBody>
      </p:sp>
      <p:sp>
        <p:nvSpPr>
          <p:cNvPr id="5" name="Text Box 2"/>
          <p:cNvSpPr txBox="1">
            <a:spLocks noChangeArrowheads="1"/>
          </p:cNvSpPr>
          <p:nvPr/>
        </p:nvSpPr>
        <p:spPr bwMode="auto">
          <a:xfrm>
            <a:off x="381000" y="304800"/>
            <a:ext cx="8305800" cy="65864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600" dirty="0" smtClean="0">
                <a:solidFill>
                  <a:srgbClr val="FFFFFF"/>
                </a:solidFill>
                <a:latin typeface="Comic Sans MS" pitchFamily="66" charset="0"/>
              </a:rPr>
              <a:t>Definition: Christian Doctrine</a:t>
            </a:r>
            <a:endParaRPr lang="en-US" sz="3600" dirty="0">
              <a:solidFill>
                <a:srgbClr val="FFFFFF"/>
              </a:solidFill>
              <a:latin typeface="Comic Sans MS" pitchFamily="66" charset="0"/>
            </a:endParaRPr>
          </a:p>
        </p:txBody>
      </p:sp>
      <p:sp>
        <p:nvSpPr>
          <p:cNvPr id="2" name="Oval 1"/>
          <p:cNvSpPr/>
          <p:nvPr/>
        </p:nvSpPr>
        <p:spPr bwMode="auto">
          <a:xfrm>
            <a:off x="457200" y="3505200"/>
            <a:ext cx="8305800" cy="2895600"/>
          </a:xfrm>
          <a:prstGeom prst="ellipse">
            <a:avLst/>
          </a:prstGeom>
          <a:solidFill>
            <a:schemeClr val="bg1">
              <a:lumMod val="2500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kumimoji="0" lang="en-US" sz="2400" b="0" i="0" u="none" strike="noStrike" cap="none" normalizeH="0" baseline="0" dirty="0" smtClean="0">
                <a:ln>
                  <a:noFill/>
                </a:ln>
                <a:solidFill>
                  <a:srgbClr val="FFFFFF"/>
                </a:solidFill>
                <a:effectLst/>
                <a:latin typeface="Comic Sans MS" pitchFamily="66" charset="0"/>
              </a:rPr>
              <a:t>Remember, I told you </a:t>
            </a:r>
            <a:r>
              <a:rPr lang="en-US" sz="2400" dirty="0">
                <a:solidFill>
                  <a:srgbClr val="FFFFFF"/>
                </a:solidFill>
                <a:latin typeface="Comic Sans MS" pitchFamily="66" charset="0"/>
              </a:rPr>
              <a:t>the </a:t>
            </a:r>
            <a:r>
              <a:rPr lang="en-US" sz="2400" dirty="0" smtClean="0">
                <a:solidFill>
                  <a:srgbClr val="FFFFFF"/>
                </a:solidFill>
                <a:latin typeface="Comic Sans MS" pitchFamily="66" charset="0"/>
              </a:rPr>
              <a:t>FAR is for </a:t>
            </a:r>
            <a:r>
              <a:rPr lang="en-US" sz="2400" dirty="0">
                <a:solidFill>
                  <a:srgbClr val="FFFFFF"/>
                </a:solidFill>
                <a:latin typeface="Comic Sans MS" pitchFamily="66" charset="0"/>
              </a:rPr>
              <a:t>lawyers and highly trained federal procurement </a:t>
            </a:r>
            <a:r>
              <a:rPr lang="en-US" sz="2400" dirty="0" smtClean="0">
                <a:solidFill>
                  <a:srgbClr val="FFFFFF"/>
                </a:solidFill>
                <a:latin typeface="Comic Sans MS" pitchFamily="66" charset="0"/>
              </a:rPr>
              <a:t>specialists!</a:t>
            </a:r>
          </a:p>
          <a:p>
            <a:pPr algn="ctr"/>
            <a:endParaRPr kumimoji="0" lang="en-US" sz="800" b="0" i="0" u="none" strike="noStrike" cap="none" normalizeH="0" baseline="0" dirty="0">
              <a:ln>
                <a:noFill/>
              </a:ln>
              <a:solidFill>
                <a:srgbClr val="FFFFFF"/>
              </a:solidFill>
              <a:effectLst/>
              <a:latin typeface="Comic Sans MS" pitchFamily="66" charset="0"/>
            </a:endParaRPr>
          </a:p>
          <a:p>
            <a:pPr algn="ctr"/>
            <a:r>
              <a:rPr lang="en-US" sz="2600" dirty="0" smtClean="0">
                <a:solidFill>
                  <a:srgbClr val="FFFF00"/>
                </a:solidFill>
                <a:latin typeface="Comic Sans MS" pitchFamily="66" charset="0"/>
              </a:rPr>
              <a:t>So be sure you have experts on your team – don’t try to figure this stuff out alone!</a:t>
            </a:r>
            <a:r>
              <a:rPr kumimoji="0" lang="en-US" sz="2600" b="0" i="0" u="none" strike="noStrike" cap="none" normalizeH="0" baseline="0" dirty="0" smtClean="0">
                <a:ln>
                  <a:noFill/>
                </a:ln>
                <a:solidFill>
                  <a:srgbClr val="FFFF00"/>
                </a:solidFill>
                <a:effectLst/>
                <a:latin typeface="Comic Sans MS" pitchFamily="66" charset="0"/>
              </a:rPr>
              <a:t> </a:t>
            </a:r>
          </a:p>
        </p:txBody>
      </p:sp>
    </p:spTree>
    <p:extLst>
      <p:ext uri="{BB962C8B-B14F-4D97-AF65-F5344CB8AC3E}">
        <p14:creationId xmlns:p14="http://schemas.microsoft.com/office/powerpoint/2010/main" val="28504438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381000" y="1114486"/>
            <a:ext cx="8001000" cy="4893647"/>
          </a:xfrm>
          <a:prstGeom prst="rect">
            <a:avLst/>
          </a:prstGeom>
          <a:noFill/>
          <a:ln w="9525">
            <a:noFill/>
            <a:miter lim="800000"/>
            <a:headEnd/>
            <a:tailEnd/>
          </a:ln>
        </p:spPr>
        <p:txBody>
          <a:bodyPr wrap="square">
            <a:spAutoFit/>
          </a:bodyPr>
          <a:lstStyle/>
          <a:p>
            <a:pPr marL="0" indent="0">
              <a:buNone/>
            </a:pPr>
            <a:r>
              <a:rPr lang="en-US" sz="2400" dirty="0">
                <a:latin typeface="Comic Sans MS" pitchFamily="66" charset="0"/>
              </a:rPr>
              <a:t>	 </a:t>
            </a:r>
            <a:endParaRPr lang="en-US" sz="2400" dirty="0" smtClean="0">
              <a:latin typeface="Comic Sans MS" pitchFamily="66" charset="0"/>
            </a:endParaRPr>
          </a:p>
          <a:p>
            <a:pPr lvl="1">
              <a:buFont typeface="Wingdings" pitchFamily="2" charset="2"/>
              <a:buChar char="§"/>
            </a:pPr>
            <a:r>
              <a:rPr lang="en-US" sz="2600" dirty="0" smtClean="0">
                <a:latin typeface="Comic Sans MS" pitchFamily="66" charset="0"/>
              </a:rPr>
              <a:t>   Memorandum </a:t>
            </a:r>
            <a:r>
              <a:rPr lang="en-US" sz="2600" dirty="0">
                <a:latin typeface="Comic Sans MS" pitchFamily="66" charset="0"/>
              </a:rPr>
              <a:t>of Understanding</a:t>
            </a:r>
          </a:p>
          <a:p>
            <a:pPr lvl="1">
              <a:buFont typeface="Wingdings" pitchFamily="2" charset="2"/>
              <a:buChar char="§"/>
            </a:pPr>
            <a:r>
              <a:rPr lang="en-US" sz="2600" dirty="0" smtClean="0">
                <a:latin typeface="Comic Sans MS" pitchFamily="66" charset="0"/>
              </a:rPr>
              <a:t>   Teaming </a:t>
            </a:r>
            <a:r>
              <a:rPr lang="en-US" sz="2600" dirty="0">
                <a:latin typeface="Comic Sans MS" pitchFamily="66" charset="0"/>
              </a:rPr>
              <a:t>Agreements</a:t>
            </a:r>
          </a:p>
          <a:p>
            <a:pPr lvl="1">
              <a:buFont typeface="Wingdings" pitchFamily="2" charset="2"/>
              <a:buChar char="§"/>
            </a:pPr>
            <a:r>
              <a:rPr lang="en-US" sz="2600" dirty="0" smtClean="0">
                <a:latin typeface="Comic Sans MS" pitchFamily="66" charset="0"/>
              </a:rPr>
              <a:t>   Various Agreements </a:t>
            </a:r>
            <a:r>
              <a:rPr lang="en-US" sz="2600" dirty="0">
                <a:latin typeface="Comic Sans MS" pitchFamily="66" charset="0"/>
              </a:rPr>
              <a:t>with </a:t>
            </a:r>
            <a:r>
              <a:rPr lang="en-US" sz="2600" dirty="0" smtClean="0">
                <a:latin typeface="Comic Sans MS" pitchFamily="66" charset="0"/>
              </a:rPr>
              <a:t>funding </a:t>
            </a:r>
            <a:r>
              <a:rPr lang="en-US" sz="2600" dirty="0">
                <a:latin typeface="Comic Sans MS" pitchFamily="66" charset="0"/>
              </a:rPr>
              <a:t>– grants </a:t>
            </a:r>
            <a:r>
              <a:rPr lang="en-US" sz="2600" dirty="0" smtClean="0">
                <a:latin typeface="Comic Sans MS" pitchFamily="66" charset="0"/>
              </a:rPr>
              <a:t>	with </a:t>
            </a:r>
            <a:r>
              <a:rPr lang="en-US" sz="2600" dirty="0">
                <a:latin typeface="Comic Sans MS" pitchFamily="66" charset="0"/>
              </a:rPr>
              <a:t>terms </a:t>
            </a:r>
            <a:r>
              <a:rPr lang="en-US" sz="2600" dirty="0" smtClean="0">
                <a:latin typeface="Comic Sans MS" pitchFamily="66" charset="0"/>
              </a:rPr>
              <a:t>and conditions</a:t>
            </a:r>
            <a:r>
              <a:rPr lang="en-US" sz="2600" dirty="0">
                <a:latin typeface="Comic Sans MS" pitchFamily="66" charset="0"/>
              </a:rPr>
              <a:t>, purchase orders, </a:t>
            </a:r>
            <a:r>
              <a:rPr lang="en-US" sz="2600" dirty="0" smtClean="0">
                <a:latin typeface="Comic Sans MS" pitchFamily="66" charset="0"/>
              </a:rPr>
              <a:t>	intergovernmental agreements</a:t>
            </a:r>
            <a:endParaRPr lang="en-US" sz="2600" dirty="0">
              <a:latin typeface="Comic Sans MS" pitchFamily="66" charset="0"/>
            </a:endParaRPr>
          </a:p>
          <a:p>
            <a:pPr lvl="1">
              <a:buFont typeface="Wingdings" pitchFamily="2" charset="2"/>
              <a:buChar char="§"/>
            </a:pPr>
            <a:r>
              <a:rPr lang="en-US" sz="2600" dirty="0" smtClean="0">
                <a:latin typeface="Comic Sans MS" pitchFamily="66" charset="0"/>
              </a:rPr>
              <a:t>   Various Agreements </a:t>
            </a:r>
            <a:r>
              <a:rPr lang="en-US" sz="2600" dirty="0">
                <a:latin typeface="Comic Sans MS" pitchFamily="66" charset="0"/>
              </a:rPr>
              <a:t>without </a:t>
            </a:r>
            <a:r>
              <a:rPr lang="en-US" sz="2600" dirty="0" smtClean="0">
                <a:latin typeface="Comic Sans MS" pitchFamily="66" charset="0"/>
              </a:rPr>
              <a:t>funding </a:t>
            </a:r>
            <a:r>
              <a:rPr lang="en-US" sz="2600" dirty="0">
                <a:latin typeface="Comic Sans MS" pitchFamily="66" charset="0"/>
              </a:rPr>
              <a:t>– </a:t>
            </a:r>
            <a:r>
              <a:rPr lang="en-US" sz="2600" dirty="0" smtClean="0">
                <a:latin typeface="Comic Sans MS" pitchFamily="66" charset="0"/>
              </a:rPr>
              <a:t>	material transfer agreements</a:t>
            </a:r>
            <a:r>
              <a:rPr lang="en-US" sz="2600" dirty="0">
                <a:latin typeface="Comic Sans MS" pitchFamily="66" charset="0"/>
              </a:rPr>
              <a:t>, nondisclosure </a:t>
            </a:r>
            <a:r>
              <a:rPr lang="en-US" sz="2600" dirty="0" smtClean="0">
                <a:latin typeface="Comic Sans MS" pitchFamily="66" charset="0"/>
              </a:rPr>
              <a:t>	agreements</a:t>
            </a:r>
            <a:r>
              <a:rPr lang="en-US" sz="2600" dirty="0">
                <a:latin typeface="Comic Sans MS" pitchFamily="66" charset="0"/>
              </a:rPr>
              <a:t>, data </a:t>
            </a:r>
            <a:r>
              <a:rPr lang="en-US" sz="2600" dirty="0" smtClean="0">
                <a:latin typeface="Comic Sans MS" pitchFamily="66" charset="0"/>
              </a:rPr>
              <a:t>transfer agreements</a:t>
            </a:r>
          </a:p>
          <a:p>
            <a:pPr lvl="1"/>
            <a:endParaRPr lang="en-US" sz="2400" dirty="0">
              <a:latin typeface="Comic Sans MS" pitchFamily="66" charset="0"/>
            </a:endParaRPr>
          </a:p>
          <a:p>
            <a:pPr marL="52388" lvl="1" indent="0" algn="ctr">
              <a:buNone/>
            </a:pPr>
            <a:r>
              <a:rPr lang="en-US" sz="2800" dirty="0">
                <a:solidFill>
                  <a:srgbClr val="C00000"/>
                </a:solidFill>
                <a:latin typeface="Comic Sans MS" pitchFamily="66" charset="0"/>
              </a:rPr>
              <a:t>Remember: The content of the Agreement will determine if it is a contract, not the title.</a:t>
            </a:r>
          </a:p>
        </p:txBody>
      </p:sp>
      <p:sp>
        <p:nvSpPr>
          <p:cNvPr id="5" name="Text Box 2"/>
          <p:cNvSpPr txBox="1">
            <a:spLocks noChangeArrowheads="1"/>
          </p:cNvSpPr>
          <p:nvPr/>
        </p:nvSpPr>
        <p:spPr bwMode="auto">
          <a:xfrm>
            <a:off x="381000" y="228601"/>
            <a:ext cx="8305800" cy="1003352"/>
          </a:xfrm>
          <a:prstGeom prst="rect">
            <a:avLst/>
          </a:prstGeom>
          <a:solidFill>
            <a:srgbClr val="C00000"/>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algn="ctr">
              <a:lnSpc>
                <a:spcPct val="80000"/>
              </a:lnSpc>
              <a:buNone/>
            </a:pPr>
            <a:endParaRPr lang="en-US" sz="1000" dirty="0" smtClean="0">
              <a:solidFill>
                <a:srgbClr val="FFFFFF"/>
              </a:solidFill>
              <a:latin typeface="Comic Sans MS" pitchFamily="66" charset="0"/>
            </a:endParaRPr>
          </a:p>
          <a:p>
            <a:pPr algn="ctr">
              <a:lnSpc>
                <a:spcPct val="80000"/>
              </a:lnSpc>
              <a:buNone/>
            </a:pPr>
            <a:r>
              <a:rPr lang="en-US" sz="3200" dirty="0" smtClean="0">
                <a:solidFill>
                  <a:srgbClr val="FFFFFF"/>
                </a:solidFill>
                <a:latin typeface="Comic Sans MS" pitchFamily="66" charset="0"/>
              </a:rPr>
              <a:t>Warning - </a:t>
            </a:r>
            <a:r>
              <a:rPr lang="en-US" sz="3200" dirty="0">
                <a:solidFill>
                  <a:srgbClr val="FFFFFF"/>
                </a:solidFill>
                <a:latin typeface="Comic Sans MS" pitchFamily="66" charset="0"/>
              </a:rPr>
              <a:t>Contracts </a:t>
            </a:r>
            <a:r>
              <a:rPr lang="en-US" sz="3200" dirty="0" smtClean="0">
                <a:solidFill>
                  <a:srgbClr val="FFFFFF"/>
                </a:solidFill>
                <a:latin typeface="Comic Sans MS" pitchFamily="66" charset="0"/>
              </a:rPr>
              <a:t>Sometimes Masquerade as: </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81158896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0"/>
            <a:ext cx="8382000" cy="646331"/>
          </a:xfrm>
          <a:prstGeom prst="rect">
            <a:avLst/>
          </a:prstGeom>
          <a:solidFill>
            <a:srgbClr val="C00000"/>
          </a:solidFill>
          <a:ln w="38100">
            <a:solidFill>
              <a:schemeClr val="tx1"/>
            </a:solidFill>
            <a:miter lim="800000"/>
            <a:headEnd/>
            <a:tailEnd/>
          </a:ln>
          <a:effectLst/>
        </p:spPr>
        <p:txBody>
          <a:bodyPr wrap="square">
            <a:spAutoFit/>
          </a:bodyPr>
          <a:lstStyle/>
          <a:p>
            <a:pPr algn="ctr">
              <a:spcBef>
                <a:spcPct val="50000"/>
              </a:spcBef>
              <a:defRPr/>
            </a:pPr>
            <a:r>
              <a:rPr lang="en-US" sz="3600" dirty="0" smtClean="0">
                <a:solidFill>
                  <a:srgbClr val="FFFFFF"/>
                </a:solidFill>
                <a:latin typeface="Comic Sans MS" pitchFamily="66" charset="0"/>
              </a:rPr>
              <a:t>Seven Types of Contracts</a:t>
            </a:r>
            <a:endParaRPr lang="en-US" sz="3600" dirty="0">
              <a:solidFill>
                <a:srgbClr val="FFFFFF"/>
              </a:solidFill>
              <a:latin typeface="Comic Sans MS" pitchFamily="66" charset="0"/>
            </a:endParaRPr>
          </a:p>
        </p:txBody>
      </p:sp>
      <p:sp>
        <p:nvSpPr>
          <p:cNvPr id="26628" name="Text Box 5"/>
          <p:cNvSpPr txBox="1">
            <a:spLocks noChangeArrowheads="1"/>
          </p:cNvSpPr>
          <p:nvPr/>
        </p:nvSpPr>
        <p:spPr bwMode="auto">
          <a:xfrm>
            <a:off x="228600" y="696075"/>
            <a:ext cx="9144000" cy="7762125"/>
          </a:xfrm>
          <a:prstGeom prst="rect">
            <a:avLst/>
          </a:prstGeom>
          <a:noFill/>
          <a:ln w="9525">
            <a:noFill/>
            <a:miter lim="800000"/>
            <a:headEnd/>
            <a:tailEnd/>
          </a:ln>
        </p:spPr>
        <p:txBody>
          <a:bodyPr>
            <a:spAutoFit/>
          </a:bodyPr>
          <a:lstStyle/>
          <a:p>
            <a:pPr>
              <a:spcBef>
                <a:spcPct val="10000"/>
              </a:spcBef>
              <a:spcAft>
                <a:spcPct val="10000"/>
              </a:spcAft>
              <a:buClr>
                <a:schemeClr val="tx1"/>
              </a:buClr>
              <a:buSzPct val="110000"/>
              <a:buFont typeface="Wingdings" pitchFamily="2" charset="2"/>
              <a:buNone/>
              <a:tabLst>
                <a:tab pos="738188" algn="l"/>
                <a:tab pos="1597025" algn="l"/>
              </a:tabLst>
              <a:defRPr/>
            </a:pPr>
            <a:endParaRPr lang="en-US" sz="2800" b="1" dirty="0">
              <a:solidFill>
                <a:srgbClr val="C00000"/>
              </a:solidFill>
              <a:latin typeface="Comic Sans MS" pitchFamily="66" charset="0"/>
            </a:endParaRPr>
          </a:p>
          <a:p>
            <a:pPr marL="514350"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a:solidFill>
                  <a:srgbClr val="C00000"/>
                </a:solidFill>
                <a:latin typeface="Comic Sans MS" pitchFamily="66" charset="0"/>
              </a:rPr>
              <a:t>Cost-Reimbursement Contract (CRC) - </a:t>
            </a:r>
            <a:r>
              <a:rPr lang="en-US" sz="2600" dirty="0">
                <a:latin typeface="Comic Sans MS" pitchFamily="66" charset="0"/>
              </a:rPr>
              <a:t>FAR 16.302</a:t>
            </a: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a:solidFill>
                  <a:srgbClr val="C00000"/>
                </a:solidFill>
                <a:latin typeface="Comic Sans MS" pitchFamily="66" charset="0"/>
              </a:rPr>
              <a:t>Cost-sharing (CSC) </a:t>
            </a:r>
            <a:r>
              <a:rPr lang="en-US" sz="2600" dirty="0">
                <a:latin typeface="Comic Sans MS" pitchFamily="66" charset="0"/>
              </a:rPr>
              <a:t>– FAR 35.001</a:t>
            </a: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a:solidFill>
                  <a:srgbClr val="C00000"/>
                </a:solidFill>
                <a:latin typeface="Comic Sans MS" pitchFamily="66" charset="0"/>
              </a:rPr>
              <a:t>Cost-plus-fixed fee (CPFF) </a:t>
            </a:r>
            <a:r>
              <a:rPr lang="en-US" sz="2600" dirty="0">
                <a:latin typeface="Comic Sans MS" pitchFamily="66" charset="0"/>
              </a:rPr>
              <a:t>–FAR 16.306 (a)</a:t>
            </a: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a:solidFill>
                  <a:srgbClr val="C00000"/>
                </a:solidFill>
                <a:latin typeface="Comic Sans MS" pitchFamily="66" charset="0"/>
              </a:rPr>
              <a:t>Cost-plus-incentive fee (CPIF) </a:t>
            </a:r>
            <a:r>
              <a:rPr lang="en-US" sz="2600" dirty="0">
                <a:latin typeface="Comic Sans MS" pitchFamily="66" charset="0"/>
              </a:rPr>
              <a:t>– FAR 16.405-1 (a)</a:t>
            </a: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a:solidFill>
                  <a:srgbClr val="C00000"/>
                </a:solidFill>
                <a:latin typeface="Comic Sans MS" pitchFamily="66" charset="0"/>
              </a:rPr>
              <a:t>Fixed Price (FPC) </a:t>
            </a:r>
            <a:r>
              <a:rPr lang="en-US" sz="2600" dirty="0">
                <a:latin typeface="Comic Sans MS" pitchFamily="66" charset="0"/>
              </a:rPr>
              <a:t>FAR </a:t>
            </a:r>
            <a:r>
              <a:rPr lang="en-US" sz="2600" dirty="0" smtClean="0">
                <a:latin typeface="Comic Sans MS" pitchFamily="66" charset="0"/>
              </a:rPr>
              <a:t>16.202-1</a:t>
            </a: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smtClean="0">
                <a:solidFill>
                  <a:srgbClr val="C00000"/>
                </a:solidFill>
                <a:latin typeface="Comic Sans MS" pitchFamily="66" charset="0"/>
              </a:rPr>
              <a:t>Firm Fixed Price (FFPC)</a:t>
            </a:r>
            <a:r>
              <a:rPr lang="en-US" sz="2600" dirty="0" smtClean="0">
                <a:latin typeface="Comic Sans MS" pitchFamily="66" charset="0"/>
              </a:rPr>
              <a:t> FAR 16.</a:t>
            </a:r>
            <a:endParaRPr lang="en-US" sz="2600" dirty="0">
              <a:solidFill>
                <a:srgbClr val="C00000"/>
              </a:solidFill>
              <a:latin typeface="Comic Sans MS" pitchFamily="66" charset="0"/>
            </a:endParaRPr>
          </a:p>
          <a:p>
            <a:pPr marL="514350" lvl="2" indent="-514350">
              <a:spcBef>
                <a:spcPct val="10000"/>
              </a:spcBef>
              <a:spcAft>
                <a:spcPct val="10000"/>
              </a:spcAft>
              <a:buClr>
                <a:schemeClr val="tx1"/>
              </a:buClr>
              <a:buSzPct val="110000"/>
              <a:buFont typeface="Wingdings" pitchFamily="2" charset="2"/>
              <a:buChar char="ü"/>
              <a:tabLst>
                <a:tab pos="738188" algn="l"/>
                <a:tab pos="1597025" algn="l"/>
              </a:tabLst>
              <a:defRPr/>
            </a:pPr>
            <a:r>
              <a:rPr lang="en-US" sz="2600" dirty="0" smtClean="0">
                <a:solidFill>
                  <a:srgbClr val="C00000"/>
                </a:solidFill>
                <a:latin typeface="Comic Sans MS" pitchFamily="66" charset="0"/>
              </a:rPr>
              <a:t>Fixed </a:t>
            </a:r>
            <a:r>
              <a:rPr lang="en-US" sz="2600" dirty="0">
                <a:solidFill>
                  <a:srgbClr val="C00000"/>
                </a:solidFill>
                <a:latin typeface="Comic Sans MS" pitchFamily="66" charset="0"/>
              </a:rPr>
              <a:t>Price Level of Effort Contract </a:t>
            </a:r>
            <a:r>
              <a:rPr lang="en-US" sz="2600" dirty="0">
                <a:latin typeface="Comic Sans MS" pitchFamily="66" charset="0"/>
              </a:rPr>
              <a:t>FAR 16.207-1</a:t>
            </a:r>
            <a:endParaRPr lang="en-US" sz="2600" dirty="0">
              <a:solidFill>
                <a:schemeClr val="tx2"/>
              </a:solidFill>
              <a:latin typeface="Comic Sans MS" pitchFamily="66" charset="0"/>
            </a:endParaRPr>
          </a:p>
          <a:p>
            <a:pPr marL="514350" lvl="2" indent="-514350">
              <a:spcBef>
                <a:spcPct val="10000"/>
              </a:spcBef>
              <a:spcAft>
                <a:spcPct val="10000"/>
              </a:spcAft>
              <a:buClr>
                <a:schemeClr val="tx1"/>
              </a:buClr>
              <a:buSzPct val="110000"/>
              <a:tabLst>
                <a:tab pos="738188" algn="l"/>
                <a:tab pos="1597025" algn="l"/>
              </a:tabLst>
              <a:defRPr/>
            </a:pPr>
            <a:endParaRPr lang="en-US" sz="2800" dirty="0">
              <a:solidFill>
                <a:schemeClr val="tx2"/>
              </a:solidFill>
              <a:latin typeface="Comic Sans MS" pitchFamily="66" charset="0"/>
            </a:endParaRPr>
          </a:p>
          <a:p>
            <a:pPr marL="514350" lvl="2" indent="-514350">
              <a:spcBef>
                <a:spcPct val="10000"/>
              </a:spcBef>
              <a:spcAft>
                <a:spcPct val="10000"/>
              </a:spcAft>
              <a:buClr>
                <a:schemeClr val="tx1"/>
              </a:buClr>
              <a:buSzPct val="110000"/>
              <a:tabLst>
                <a:tab pos="738188" algn="l"/>
                <a:tab pos="1597025" algn="l"/>
              </a:tabLst>
              <a:defRPr/>
            </a:pPr>
            <a:r>
              <a:rPr lang="en-US" sz="2800" dirty="0">
                <a:solidFill>
                  <a:schemeClr val="tx2"/>
                </a:solidFill>
                <a:latin typeface="Comic Sans MS" pitchFamily="66" charset="0"/>
              </a:rPr>
              <a:t>	</a:t>
            </a:r>
            <a:endParaRPr lang="en-US" sz="2800" dirty="0">
              <a:latin typeface="Comic Sans MS" pitchFamily="66" charset="0"/>
            </a:endParaRPr>
          </a:p>
          <a:p>
            <a:pPr marL="514350" lvl="2" indent="-514350">
              <a:spcBef>
                <a:spcPct val="10000"/>
              </a:spcBef>
              <a:spcAft>
                <a:spcPct val="10000"/>
              </a:spcAft>
              <a:buClr>
                <a:schemeClr val="tx1"/>
              </a:buClr>
              <a:buSzPct val="110000"/>
              <a:buFont typeface="+mj-lt"/>
              <a:buAutoNum type="arabicPeriod" startAt="2"/>
              <a:tabLst>
                <a:tab pos="738188" algn="l"/>
                <a:tab pos="1597025" algn="l"/>
              </a:tabLst>
              <a:defRPr/>
            </a:pPr>
            <a:endParaRPr lang="en-US" sz="2800" dirty="0">
              <a:latin typeface="Comic Sans MS" pitchFamily="66" charset="0"/>
            </a:endParaRPr>
          </a:p>
          <a:p>
            <a:pPr marL="514350" lvl="2" indent="-514350">
              <a:spcBef>
                <a:spcPct val="10000"/>
              </a:spcBef>
              <a:spcAft>
                <a:spcPct val="10000"/>
              </a:spcAft>
              <a:buClr>
                <a:schemeClr val="tx1"/>
              </a:buClr>
              <a:buSzPct val="110000"/>
              <a:buFont typeface="+mj-lt"/>
              <a:buAutoNum type="arabicPeriod" startAt="2"/>
              <a:tabLst>
                <a:tab pos="738188" algn="l"/>
                <a:tab pos="1597025" algn="l"/>
              </a:tabLst>
              <a:defRPr/>
            </a:pPr>
            <a:endParaRPr lang="en-US" sz="2800" dirty="0">
              <a:latin typeface="Comic Sans MS" pitchFamily="66" charset="0"/>
            </a:endParaRPr>
          </a:p>
          <a:p>
            <a:pPr marL="514350" lvl="2" indent="-514350">
              <a:spcBef>
                <a:spcPct val="10000"/>
              </a:spcBef>
              <a:spcAft>
                <a:spcPct val="10000"/>
              </a:spcAft>
              <a:buClr>
                <a:schemeClr val="tx1"/>
              </a:buClr>
              <a:buSzPct val="110000"/>
              <a:buFont typeface="+mj-lt"/>
              <a:buAutoNum type="arabicPeriod" startAt="2"/>
              <a:tabLst>
                <a:tab pos="738188" algn="l"/>
                <a:tab pos="1597025" algn="l"/>
              </a:tabLst>
              <a:defRPr/>
            </a:pPr>
            <a:endParaRPr lang="en-US" sz="2800" dirty="0">
              <a:latin typeface="Comic Sans MS" pitchFamily="66" charset="0"/>
            </a:endParaRPr>
          </a:p>
          <a:p>
            <a:pPr marL="514350" lvl="2" indent="-514350">
              <a:spcBef>
                <a:spcPct val="10000"/>
              </a:spcBef>
              <a:spcAft>
                <a:spcPct val="10000"/>
              </a:spcAft>
              <a:buClr>
                <a:schemeClr val="tx1"/>
              </a:buClr>
              <a:buSzPct val="110000"/>
              <a:buFont typeface="+mj-lt"/>
              <a:buAutoNum type="arabicPeriod" startAt="2"/>
              <a:tabLst>
                <a:tab pos="738188" algn="l"/>
                <a:tab pos="1597025" algn="l"/>
              </a:tabLst>
              <a:defRPr/>
            </a:pPr>
            <a:endParaRPr lang="en-US" sz="2800" dirty="0">
              <a:latin typeface="Comic Sans MS" pitchFamily="66" charset="0"/>
            </a:endParaRPr>
          </a:p>
          <a:p>
            <a:pPr marL="514350" indent="-514350">
              <a:spcBef>
                <a:spcPct val="10000"/>
              </a:spcBef>
              <a:spcAft>
                <a:spcPct val="10000"/>
              </a:spcAft>
              <a:buClr>
                <a:schemeClr val="tx1"/>
              </a:buClr>
              <a:buSzPct val="110000"/>
              <a:buFont typeface="+mj-lt"/>
              <a:buAutoNum type="arabicPeriod"/>
              <a:tabLst>
                <a:tab pos="738188" algn="l"/>
                <a:tab pos="1597025" algn="l"/>
              </a:tabLst>
              <a:defRPr/>
            </a:pPr>
            <a:endParaRPr lang="en-US" sz="2800" dirty="0">
              <a:solidFill>
                <a:schemeClr val="tx2"/>
              </a:solidFill>
              <a:latin typeface="Comic Sans MS" pitchFamily="66" charset="0"/>
            </a:endParaRPr>
          </a:p>
        </p:txBody>
      </p:sp>
      <p:sp>
        <p:nvSpPr>
          <p:cNvPr id="26630" name="Oval 4"/>
          <p:cNvSpPr>
            <a:spLocks noChangeArrowheads="1"/>
          </p:cNvSpPr>
          <p:nvPr/>
        </p:nvSpPr>
        <p:spPr bwMode="auto">
          <a:xfrm>
            <a:off x="381000" y="4724400"/>
            <a:ext cx="8610600" cy="1600200"/>
          </a:xfrm>
          <a:prstGeom prst="ellipse">
            <a:avLst/>
          </a:prstGeom>
          <a:solidFill>
            <a:schemeClr val="bg1">
              <a:lumMod val="25000"/>
            </a:schemeClr>
          </a:solidFill>
          <a:ln w="38100" algn="ctr">
            <a:solidFill>
              <a:schemeClr val="tx1"/>
            </a:solidFill>
            <a:round/>
            <a:headEnd/>
            <a:tailEnd/>
          </a:ln>
        </p:spPr>
        <p:txBody>
          <a:bodyPr/>
          <a:lstStyle/>
          <a:p>
            <a:pPr algn="ctr"/>
            <a:r>
              <a:rPr lang="en-US" sz="2800" dirty="0">
                <a:solidFill>
                  <a:srgbClr val="FFFFFF"/>
                </a:solidFill>
                <a:latin typeface="Comic Sans MS" pitchFamily="66" charset="0"/>
              </a:rPr>
              <a:t>There are many </a:t>
            </a:r>
            <a:r>
              <a:rPr lang="en-US" sz="2800" dirty="0" smtClean="0">
                <a:solidFill>
                  <a:srgbClr val="FFFFFF"/>
                </a:solidFill>
                <a:latin typeface="Comic Sans MS" pitchFamily="66" charset="0"/>
              </a:rPr>
              <a:t>more types, </a:t>
            </a:r>
            <a:r>
              <a:rPr lang="en-US" sz="2800" dirty="0">
                <a:solidFill>
                  <a:srgbClr val="FFFFFF"/>
                </a:solidFill>
                <a:latin typeface="Comic Sans MS" pitchFamily="66" charset="0"/>
              </a:rPr>
              <a:t>but these are </a:t>
            </a:r>
            <a:r>
              <a:rPr lang="en-US" sz="2800" dirty="0" smtClean="0">
                <a:solidFill>
                  <a:srgbClr val="FFFFFF"/>
                </a:solidFill>
                <a:latin typeface="Comic Sans MS" pitchFamily="66" charset="0"/>
              </a:rPr>
              <a:t>the ones most typically seen by universities!</a:t>
            </a:r>
            <a:endParaRPr lang="en-US" sz="280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630"/>
                                        </p:tgtEl>
                                        <p:attrNameLst>
                                          <p:attrName>style.visibility</p:attrName>
                                        </p:attrNameLst>
                                      </p:cBhvr>
                                      <p:to>
                                        <p:strVal val="visible"/>
                                      </p:to>
                                    </p:set>
                                    <p:anim calcmode="lin" valueType="num">
                                      <p:cBhvr>
                                        <p:cTn id="7" dur="500" fill="hold"/>
                                        <p:tgtEl>
                                          <p:spTgt spid="26630"/>
                                        </p:tgtEl>
                                        <p:attrNameLst>
                                          <p:attrName>ppt_w</p:attrName>
                                        </p:attrNameLst>
                                      </p:cBhvr>
                                      <p:tavLst>
                                        <p:tav tm="0">
                                          <p:val>
                                            <p:fltVal val="0"/>
                                          </p:val>
                                        </p:tav>
                                        <p:tav tm="100000">
                                          <p:val>
                                            <p:strVal val="#ppt_w"/>
                                          </p:val>
                                        </p:tav>
                                      </p:tavLst>
                                    </p:anim>
                                    <p:anim calcmode="lin" valueType="num">
                                      <p:cBhvr>
                                        <p:cTn id="8" dur="500" fill="hold"/>
                                        <p:tgtEl>
                                          <p:spTgt spid="26630"/>
                                        </p:tgtEl>
                                        <p:attrNameLst>
                                          <p:attrName>ppt_h</p:attrName>
                                        </p:attrNameLst>
                                      </p:cBhvr>
                                      <p:tavLst>
                                        <p:tav tm="0">
                                          <p:val>
                                            <p:fltVal val="0"/>
                                          </p:val>
                                        </p:tav>
                                        <p:tav tm="100000">
                                          <p:val>
                                            <p:strVal val="#ppt_h"/>
                                          </p:val>
                                        </p:tav>
                                      </p:tavLst>
                                    </p:anim>
                                    <p:animEffect transition="in" filter="fade">
                                      <p:cBhvr>
                                        <p:cTn id="9"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04800" y="751106"/>
            <a:ext cx="8077200" cy="4185761"/>
          </a:xfrm>
          <a:prstGeom prst="rect">
            <a:avLst/>
          </a:prstGeom>
          <a:noFill/>
          <a:ln w="9525">
            <a:noFill/>
            <a:miter lim="800000"/>
            <a:headEnd/>
            <a:tailEnd/>
          </a:ln>
        </p:spPr>
        <p:txBody>
          <a:bodyPr wrap="square">
            <a:spAutoFit/>
          </a:bodyPr>
          <a:lstStyle/>
          <a:p>
            <a:pPr>
              <a:spcBef>
                <a:spcPct val="50000"/>
              </a:spcBef>
            </a:pPr>
            <a:r>
              <a:rPr lang="en-US" sz="3200" b="1" u="sng" dirty="0">
                <a:solidFill>
                  <a:srgbClr val="C00000"/>
                </a:solidFill>
                <a:latin typeface="Comic Sans MS" pitchFamily="66" charset="0"/>
              </a:rPr>
              <a:t>Grant</a:t>
            </a:r>
            <a:r>
              <a:rPr lang="en-US" sz="3200" b="1" dirty="0">
                <a:latin typeface="Comic Sans MS" pitchFamily="66" charset="0"/>
              </a:rPr>
              <a:t> – </a:t>
            </a:r>
            <a:r>
              <a:rPr lang="en-US" sz="3200" dirty="0">
                <a:latin typeface="Comic Sans MS" pitchFamily="66" charset="0"/>
              </a:rPr>
              <a:t>A</a:t>
            </a:r>
            <a:r>
              <a:rPr lang="en-US" sz="3200" dirty="0" smtClean="0">
                <a:latin typeface="Comic Sans MS" pitchFamily="66" charset="0"/>
              </a:rPr>
              <a:t> </a:t>
            </a:r>
            <a:r>
              <a:rPr lang="en-US" sz="3200" dirty="0">
                <a:latin typeface="Comic Sans MS" pitchFamily="66" charset="0"/>
              </a:rPr>
              <a:t>legal instrument </a:t>
            </a:r>
            <a:r>
              <a:rPr lang="en-US" sz="3200" dirty="0" smtClean="0">
                <a:latin typeface="Comic Sans MS" pitchFamily="66" charset="0"/>
              </a:rPr>
              <a:t>for transferring </a:t>
            </a:r>
            <a:r>
              <a:rPr lang="en-US" sz="3200" dirty="0">
                <a:latin typeface="Comic Sans MS" pitchFamily="66" charset="0"/>
              </a:rPr>
              <a:t>money, property, or services to the recipient in order to accomplish a public purpose of support or stimulation where there will be</a:t>
            </a:r>
            <a:r>
              <a:rPr lang="en-US" sz="3200" b="1" dirty="0">
                <a:latin typeface="Comic Sans MS" pitchFamily="66" charset="0"/>
              </a:rPr>
              <a:t> </a:t>
            </a:r>
            <a:r>
              <a:rPr lang="en-US" sz="3200" b="1" u="sng" dirty="0">
                <a:solidFill>
                  <a:srgbClr val="C00000"/>
                </a:solidFill>
                <a:latin typeface="Comic Sans MS" pitchFamily="66" charset="0"/>
              </a:rPr>
              <a:t>no substantial involvement</a:t>
            </a:r>
            <a:r>
              <a:rPr lang="en-US" sz="3200" b="1" dirty="0">
                <a:solidFill>
                  <a:srgbClr val="C00000"/>
                </a:solidFill>
                <a:latin typeface="Comic Sans MS" pitchFamily="66" charset="0"/>
              </a:rPr>
              <a:t> </a:t>
            </a:r>
            <a:r>
              <a:rPr lang="en-US" sz="3200" dirty="0">
                <a:latin typeface="Comic Sans MS" pitchFamily="66" charset="0"/>
              </a:rPr>
              <a:t>between the federal agency and the recipient during performance.</a:t>
            </a:r>
            <a:endParaRPr lang="en-US" sz="2800" dirty="0">
              <a:latin typeface="Comic Sans MS" pitchFamily="66" charset="0"/>
            </a:endParaRPr>
          </a:p>
          <a:p>
            <a:pPr algn="ctr">
              <a:spcBef>
                <a:spcPct val="50000"/>
              </a:spcBef>
            </a:pPr>
            <a:r>
              <a:rPr lang="en-US" sz="2800" dirty="0">
                <a:latin typeface="Comic Sans MS" pitchFamily="66" charset="0"/>
              </a:rPr>
              <a:t>31 U.S.C. </a:t>
            </a:r>
            <a:r>
              <a:rPr lang="en-US" sz="2800" dirty="0" smtClean="0">
                <a:latin typeface="Comic Sans MS" pitchFamily="66" charset="0"/>
              </a:rPr>
              <a:t>6304b</a:t>
            </a:r>
            <a:endParaRPr lang="en-US" sz="2800" dirty="0">
              <a:latin typeface="Comic Sans MS" pitchFamily="66" charset="0"/>
            </a:endParaRPr>
          </a:p>
        </p:txBody>
      </p:sp>
      <p:sp>
        <p:nvSpPr>
          <p:cNvPr id="2" name="TextBox 1"/>
          <p:cNvSpPr txBox="1"/>
          <p:nvPr/>
        </p:nvSpPr>
        <p:spPr>
          <a:xfrm>
            <a:off x="6096000" y="4335959"/>
            <a:ext cx="2819400" cy="1785104"/>
          </a:xfrm>
          <a:prstGeom prst="rect">
            <a:avLst/>
          </a:prstGeom>
          <a:solidFill>
            <a:srgbClr val="FFFF00"/>
          </a:solidFill>
          <a:ln w="38100">
            <a:solidFill>
              <a:schemeClr val="tx1"/>
            </a:solidFill>
          </a:ln>
        </p:spPr>
        <p:txBody>
          <a:bodyPr wrap="square" rtlCol="0">
            <a:spAutoFit/>
          </a:bodyPr>
          <a:lstStyle/>
          <a:p>
            <a:pPr indent="3175">
              <a:buNone/>
            </a:pPr>
            <a:r>
              <a:rPr lang="en-US" sz="2000" b="1" dirty="0" smtClean="0">
                <a:solidFill>
                  <a:srgbClr val="C00000"/>
                </a:solidFill>
                <a:latin typeface="Comic Sans MS" pitchFamily="66" charset="0"/>
              </a:rPr>
              <a:t> United States Code  </a:t>
            </a:r>
            <a:endParaRPr lang="en-US" sz="2000" b="1" dirty="0">
              <a:solidFill>
                <a:srgbClr val="C00000"/>
              </a:solidFill>
              <a:latin typeface="Comic Sans MS" pitchFamily="66" charset="0"/>
            </a:endParaRPr>
          </a:p>
          <a:p>
            <a:pPr indent="3175">
              <a:buNone/>
            </a:pPr>
            <a:r>
              <a:rPr lang="en-US" sz="1800" dirty="0">
                <a:latin typeface="Comic Sans MS" pitchFamily="66" charset="0"/>
              </a:rPr>
              <a:t>“The Codification by subject matter of the general and permanent </a:t>
            </a:r>
            <a:r>
              <a:rPr lang="en-US" sz="1800" u="sng" dirty="0">
                <a:latin typeface="Comic Sans MS" pitchFamily="66" charset="0"/>
              </a:rPr>
              <a:t>laws</a:t>
            </a:r>
            <a:r>
              <a:rPr lang="en-US" sz="1800" dirty="0">
                <a:latin typeface="Comic Sans MS" pitchFamily="66" charset="0"/>
              </a:rPr>
              <a:t> of the United </a:t>
            </a:r>
            <a:r>
              <a:rPr lang="en-US" sz="1800" dirty="0" smtClean="0">
                <a:latin typeface="Comic Sans MS" pitchFamily="66" charset="0"/>
              </a:rPr>
              <a:t>States.”</a:t>
            </a:r>
            <a:endParaRPr lang="en-US" sz="1800" dirty="0">
              <a:latin typeface="Comic Sans MS" pitchFamily="66" charset="0"/>
            </a:endParaRPr>
          </a:p>
        </p:txBody>
      </p:sp>
      <p:sp>
        <p:nvSpPr>
          <p:cNvPr id="3" name="TextBox 2"/>
          <p:cNvSpPr txBox="1"/>
          <p:nvPr/>
        </p:nvSpPr>
        <p:spPr>
          <a:xfrm>
            <a:off x="533400" y="5105400"/>
            <a:ext cx="4648200" cy="1015663"/>
          </a:xfrm>
          <a:prstGeom prst="rect">
            <a:avLst/>
          </a:prstGeom>
          <a:solidFill>
            <a:schemeClr val="accent2">
              <a:lumMod val="50000"/>
            </a:schemeClr>
          </a:solidFill>
          <a:ln w="38100">
            <a:solidFill>
              <a:schemeClr val="tx1"/>
            </a:solidFill>
          </a:ln>
        </p:spPr>
        <p:txBody>
          <a:bodyPr wrap="square" rtlCol="0">
            <a:spAutoFit/>
          </a:bodyPr>
          <a:lstStyle/>
          <a:p>
            <a:pPr algn="ctr"/>
            <a:r>
              <a:rPr lang="en-US" sz="2000" dirty="0" smtClean="0">
                <a:solidFill>
                  <a:srgbClr val="FFFFFF"/>
                </a:solidFill>
                <a:latin typeface="Comic Sans MS" pitchFamily="66" charset="0"/>
              </a:rPr>
              <a:t>In this case, </a:t>
            </a:r>
            <a:r>
              <a:rPr lang="en-US" sz="2000" dirty="0">
                <a:solidFill>
                  <a:srgbClr val="FFFFFF"/>
                </a:solidFill>
                <a:latin typeface="Comic Sans MS" pitchFamily="66" charset="0"/>
              </a:rPr>
              <a:t>a</a:t>
            </a:r>
            <a:r>
              <a:rPr lang="en-US" sz="2000" dirty="0" smtClean="0">
                <a:solidFill>
                  <a:srgbClr val="FFFFFF"/>
                </a:solidFill>
                <a:latin typeface="Comic Sans MS" pitchFamily="66" charset="0"/>
              </a:rPr>
              <a:t>uthority comes from the Federal </a:t>
            </a:r>
            <a:r>
              <a:rPr lang="en-US" sz="2000" dirty="0">
                <a:solidFill>
                  <a:srgbClr val="FFFFFF"/>
                </a:solidFill>
                <a:latin typeface="Comic Sans MS" pitchFamily="66" charset="0"/>
              </a:rPr>
              <a:t>Grant and Cooperative Agreement Act of </a:t>
            </a:r>
            <a:r>
              <a:rPr lang="en-US" sz="2000" dirty="0" smtClean="0">
                <a:solidFill>
                  <a:srgbClr val="FFFFFF"/>
                </a:solidFill>
                <a:latin typeface="Comic Sans MS" pitchFamily="66" charset="0"/>
              </a:rPr>
              <a:t>1977!</a:t>
            </a:r>
            <a:endParaRPr lang="en-US" sz="2000" dirty="0">
              <a:solidFill>
                <a:srgbClr val="FFFFFF"/>
              </a:solidFill>
            </a:endParaRPr>
          </a:p>
        </p:txBody>
      </p:sp>
    </p:spTree>
    <p:extLst>
      <p:ext uri="{BB962C8B-B14F-4D97-AF65-F5344CB8AC3E}">
        <p14:creationId xmlns:p14="http://schemas.microsoft.com/office/powerpoint/2010/main" val="242577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0"/>
            <a:ext cx="8305800" cy="646331"/>
          </a:xfrm>
          <a:prstGeom prst="rect">
            <a:avLst/>
          </a:prstGeom>
          <a:solidFill>
            <a:schemeClr val="bg1">
              <a:lumMod val="25000"/>
            </a:schemeClr>
          </a:solidFill>
          <a:ln w="38100">
            <a:solidFill>
              <a:schemeClr val="tx1"/>
            </a:solidFill>
            <a:miter lim="800000"/>
            <a:headEnd/>
            <a:tailEnd/>
          </a:ln>
        </p:spPr>
        <p:txBody>
          <a:bodyPr>
            <a:spAutoFit/>
          </a:bodyPr>
          <a:lstStyle/>
          <a:p>
            <a:pPr algn="ctr">
              <a:spcBef>
                <a:spcPct val="50000"/>
              </a:spcBef>
              <a:defRPr/>
            </a:pPr>
            <a:r>
              <a:rPr lang="en-US" sz="3600" dirty="0">
                <a:solidFill>
                  <a:srgbClr val="FFFFFF"/>
                </a:solidFill>
                <a:latin typeface="Comic Sans MS" pitchFamily="66" charset="0"/>
              </a:rPr>
              <a:t>Cost-Reimbursement Contract (CRC)</a:t>
            </a:r>
          </a:p>
        </p:txBody>
      </p:sp>
      <p:sp>
        <p:nvSpPr>
          <p:cNvPr id="850947" name="Text Box 3"/>
          <p:cNvSpPr txBox="1">
            <a:spLocks noChangeArrowheads="1"/>
          </p:cNvSpPr>
          <p:nvPr/>
        </p:nvSpPr>
        <p:spPr bwMode="auto">
          <a:xfrm>
            <a:off x="-152400" y="914400"/>
            <a:ext cx="9067800" cy="5515356"/>
          </a:xfrm>
          <a:prstGeom prst="rect">
            <a:avLst/>
          </a:prstGeom>
          <a:noFill/>
          <a:ln w="9525">
            <a:noFill/>
            <a:miter lim="800000"/>
            <a:headEnd/>
            <a:tailEnd/>
          </a:ln>
        </p:spPr>
        <p:txBody>
          <a:bodyPr wrap="square">
            <a:spAutoFit/>
          </a:bodyPr>
          <a:lstStyle/>
          <a:p>
            <a:pPr lvl="1">
              <a:spcBef>
                <a:spcPct val="10000"/>
              </a:spcBef>
              <a:spcAft>
                <a:spcPct val="10000"/>
              </a:spcAft>
              <a:buClr>
                <a:schemeClr val="bg1">
                  <a:lumMod val="25000"/>
                </a:schemeClr>
              </a:buClr>
              <a:buFont typeface="Wingdings" pitchFamily="2" charset="2"/>
              <a:buChar char="§"/>
              <a:tabLst>
                <a:tab pos="860425" algn="l"/>
                <a:tab pos="914400" algn="l"/>
                <a:tab pos="1597025" algn="l"/>
              </a:tabLst>
              <a:defRPr/>
            </a:pPr>
            <a:r>
              <a:rPr lang="en-US" sz="2600" dirty="0">
                <a:latin typeface="Comic Sans MS" pitchFamily="66" charset="0"/>
              </a:rPr>
              <a:t> </a:t>
            </a:r>
            <a:r>
              <a:rPr lang="en-US" sz="2600" dirty="0" smtClean="0">
                <a:latin typeface="Comic Sans MS" pitchFamily="66" charset="0"/>
              </a:rPr>
              <a:t> 	</a:t>
            </a:r>
            <a:r>
              <a:rPr lang="en-US" sz="2400" dirty="0" smtClean="0">
                <a:latin typeface="Comic Sans MS" pitchFamily="66" charset="0"/>
              </a:rPr>
              <a:t>Pays </a:t>
            </a:r>
            <a:r>
              <a:rPr lang="en-US" sz="2400" dirty="0">
                <a:latin typeface="Comic Sans MS" pitchFamily="66" charset="0"/>
              </a:rPr>
              <a:t>allowable (and </a:t>
            </a:r>
            <a:r>
              <a:rPr lang="en-US" sz="2400" dirty="0" smtClean="0">
                <a:latin typeface="Comic Sans MS" pitchFamily="66" charset="0"/>
              </a:rPr>
              <a:t>allocable) </a:t>
            </a:r>
            <a:r>
              <a:rPr lang="en-US" sz="2400" dirty="0">
                <a:latin typeface="Comic Sans MS" pitchFamily="66" charset="0"/>
              </a:rPr>
              <a:t>costs to the </a:t>
            </a:r>
            <a:r>
              <a:rPr lang="en-US" sz="2400" dirty="0" smtClean="0">
                <a:latin typeface="Comic Sans MS" pitchFamily="66" charset="0"/>
              </a:rPr>
              <a:t>extent 	 	proposed </a:t>
            </a:r>
            <a:r>
              <a:rPr lang="en-US" sz="2400" dirty="0">
                <a:latin typeface="Comic Sans MS" pitchFamily="66" charset="0"/>
              </a:rPr>
              <a:t>and </a:t>
            </a:r>
            <a:r>
              <a:rPr lang="en-US" sz="2400" dirty="0" smtClean="0">
                <a:latin typeface="Comic Sans MS" pitchFamily="66" charset="0"/>
              </a:rPr>
              <a:t>funded. </a:t>
            </a:r>
            <a:endParaRPr lang="en-US" sz="2400" dirty="0">
              <a:latin typeface="Comic Sans MS" pitchFamily="66" charset="0"/>
            </a:endParaRPr>
          </a:p>
          <a:p>
            <a:pPr lvl="1">
              <a:spcBef>
                <a:spcPct val="10000"/>
              </a:spcBef>
              <a:spcAft>
                <a:spcPct val="10000"/>
              </a:spcAft>
              <a:buClr>
                <a:schemeClr val="bg1">
                  <a:lumMod val="25000"/>
                </a:schemeClr>
              </a:buClr>
              <a:buFont typeface="Wingdings" pitchFamily="2" charset="2"/>
              <a:buChar char="§"/>
              <a:tabLst>
                <a:tab pos="738188" algn="l"/>
                <a:tab pos="1597025" algn="l"/>
              </a:tabLst>
              <a:defRPr/>
            </a:pPr>
            <a:r>
              <a:rPr lang="en-US" sz="2400" dirty="0">
                <a:latin typeface="Comic Sans MS" pitchFamily="66" charset="0"/>
              </a:rPr>
              <a:t> </a:t>
            </a:r>
            <a:r>
              <a:rPr lang="en-US" sz="2400" dirty="0" smtClean="0">
                <a:latin typeface="Comic Sans MS" pitchFamily="66" charset="0"/>
              </a:rPr>
              <a:t>  Contractor </a:t>
            </a:r>
            <a:r>
              <a:rPr lang="en-US" sz="2400" dirty="0">
                <a:latin typeface="Comic Sans MS" pitchFamily="66" charset="0"/>
              </a:rPr>
              <a:t>must have </a:t>
            </a:r>
            <a:r>
              <a:rPr lang="en-US" sz="2400" dirty="0" smtClean="0">
                <a:latin typeface="Comic Sans MS" pitchFamily="66" charset="0"/>
              </a:rPr>
              <a:t>an adequate accounting system </a:t>
            </a:r>
            <a:r>
              <a:rPr lang="en-US" sz="2400" dirty="0">
                <a:latin typeface="Comic Sans MS" pitchFamily="66" charset="0"/>
              </a:rPr>
              <a:t>to </a:t>
            </a:r>
            <a:r>
              <a:rPr lang="en-US" sz="2400" dirty="0" smtClean="0">
                <a:latin typeface="Comic Sans MS" pitchFamily="66" charset="0"/>
              </a:rPr>
              <a:t>	  track </a:t>
            </a:r>
            <a:r>
              <a:rPr lang="en-US" sz="2400" b="1" dirty="0">
                <a:solidFill>
                  <a:schemeClr val="bg1">
                    <a:lumMod val="25000"/>
                  </a:schemeClr>
                </a:solidFill>
                <a:latin typeface="Comic Sans MS" pitchFamily="66" charset="0"/>
              </a:rPr>
              <a:t>applicable</a:t>
            </a:r>
            <a:r>
              <a:rPr lang="en-US" sz="2400" dirty="0">
                <a:latin typeface="Comic Sans MS" pitchFamily="66" charset="0"/>
              </a:rPr>
              <a:t> </a:t>
            </a:r>
            <a:r>
              <a:rPr lang="en-US" sz="2400" dirty="0" smtClean="0">
                <a:latin typeface="Comic Sans MS" pitchFamily="66" charset="0"/>
              </a:rPr>
              <a:t>costs.  </a:t>
            </a:r>
            <a:r>
              <a:rPr lang="en-US" sz="2400" u="sng" dirty="0" smtClean="0">
                <a:latin typeface="Comic Sans MS" pitchFamily="66" charset="0"/>
              </a:rPr>
              <a:t>Note</a:t>
            </a:r>
            <a:r>
              <a:rPr lang="en-US" sz="2400" dirty="0">
                <a:latin typeface="Comic Sans MS" pitchFamily="66" charset="0"/>
              </a:rPr>
              <a:t>: </a:t>
            </a:r>
            <a:r>
              <a:rPr lang="en-US" sz="2400" dirty="0" smtClean="0">
                <a:latin typeface="Comic Sans MS" pitchFamily="66" charset="0"/>
              </a:rPr>
              <a:t>Many commercial 		  contractors establish separate divisions </a:t>
            </a:r>
            <a:r>
              <a:rPr lang="en-US" sz="2400" dirty="0">
                <a:latin typeface="Comic Sans MS" pitchFamily="66" charset="0"/>
              </a:rPr>
              <a:t>for </a:t>
            </a:r>
            <a:r>
              <a:rPr lang="en-US" sz="2400" dirty="0" smtClean="0">
                <a:latin typeface="Comic Sans MS" pitchFamily="66" charset="0"/>
              </a:rPr>
              <a:t>their 	  	  government work in order to isolate commercial costs  	  that are not allowed in government contracts.</a:t>
            </a:r>
            <a:endParaRPr lang="en-US" sz="2400" dirty="0">
              <a:latin typeface="Comic Sans MS" pitchFamily="66" charset="0"/>
            </a:endParaRPr>
          </a:p>
          <a:p>
            <a:pPr marL="857250" lvl="1" indent="-400050">
              <a:spcBef>
                <a:spcPct val="10000"/>
              </a:spcBef>
              <a:spcAft>
                <a:spcPct val="10000"/>
              </a:spcAft>
              <a:buClr>
                <a:schemeClr val="bg1">
                  <a:lumMod val="25000"/>
                </a:schemeClr>
              </a:buClr>
              <a:buFont typeface="Wingdings" pitchFamily="2" charset="2"/>
              <a:buChar char="§"/>
              <a:tabLst>
                <a:tab pos="738188" algn="l"/>
                <a:tab pos="1597025" algn="l"/>
              </a:tabLst>
              <a:defRPr/>
            </a:pPr>
            <a:r>
              <a:rPr lang="en-US" sz="2400" dirty="0" smtClean="0">
                <a:latin typeface="Comic Sans MS" pitchFamily="66" charset="0"/>
              </a:rPr>
              <a:t>Contains </a:t>
            </a:r>
            <a:r>
              <a:rPr lang="en-US" sz="2400" dirty="0">
                <a:latin typeface="Comic Sans MS" pitchFamily="66" charset="0"/>
              </a:rPr>
              <a:t>limitation of costs clause (LOC) – parties agree that contract costs will not exceed the limitation of cost.  </a:t>
            </a:r>
            <a:endParaRPr lang="en-US" sz="2400" dirty="0" smtClean="0">
              <a:latin typeface="Comic Sans MS" pitchFamily="66" charset="0"/>
            </a:endParaRPr>
          </a:p>
          <a:p>
            <a:pPr marL="857250" lvl="1" indent="-400050">
              <a:spcBef>
                <a:spcPct val="10000"/>
              </a:spcBef>
              <a:spcAft>
                <a:spcPct val="10000"/>
              </a:spcAft>
              <a:buClr>
                <a:schemeClr val="bg1">
                  <a:lumMod val="25000"/>
                </a:schemeClr>
              </a:buClr>
              <a:buFont typeface="Wingdings" pitchFamily="2" charset="2"/>
              <a:buChar char="§"/>
              <a:tabLst>
                <a:tab pos="738188" algn="l"/>
                <a:tab pos="1597025" algn="l"/>
              </a:tabLst>
              <a:defRPr/>
            </a:pPr>
            <a:r>
              <a:rPr lang="en-US" sz="2400" dirty="0" smtClean="0">
                <a:latin typeface="Comic Sans MS" pitchFamily="66" charset="0"/>
              </a:rPr>
              <a:t>When initial available </a:t>
            </a:r>
            <a:r>
              <a:rPr lang="en-US" sz="2400" dirty="0">
                <a:latin typeface="Comic Sans MS" pitchFamily="66" charset="0"/>
              </a:rPr>
              <a:t>funding is less than </a:t>
            </a:r>
            <a:r>
              <a:rPr lang="en-US" sz="2400" dirty="0" smtClean="0">
                <a:latin typeface="Comic Sans MS" pitchFamily="66" charset="0"/>
              </a:rPr>
              <a:t>the estimated </a:t>
            </a:r>
            <a:r>
              <a:rPr lang="en-US" sz="2400" dirty="0">
                <a:latin typeface="Comic Sans MS" pitchFamily="66" charset="0"/>
              </a:rPr>
              <a:t>cost of </a:t>
            </a:r>
            <a:r>
              <a:rPr lang="en-US" sz="2400" dirty="0" smtClean="0">
                <a:latin typeface="Comic Sans MS" pitchFamily="66" charset="0"/>
              </a:rPr>
              <a:t>the contract</a:t>
            </a:r>
            <a:r>
              <a:rPr lang="en-US" sz="2400" dirty="0">
                <a:latin typeface="Comic Sans MS" pitchFamily="66" charset="0"/>
              </a:rPr>
              <a:t>, </a:t>
            </a:r>
            <a:r>
              <a:rPr lang="en-US" sz="2400" dirty="0" smtClean="0">
                <a:latin typeface="Comic Sans MS" pitchFamily="66" charset="0"/>
              </a:rPr>
              <a:t>it will contain a limitation of funds clause (LOF).  The contractor </a:t>
            </a:r>
            <a:r>
              <a:rPr lang="en-US" sz="2400" dirty="0">
                <a:latin typeface="Comic Sans MS" pitchFamily="66" charset="0"/>
              </a:rPr>
              <a:t>agrees not to exceed the total amount </a:t>
            </a:r>
            <a:r>
              <a:rPr lang="en-US" sz="2400" dirty="0" smtClean="0">
                <a:latin typeface="Comic Sans MS" pitchFamily="66" charset="0"/>
              </a:rPr>
              <a:t>funded </a:t>
            </a:r>
            <a:r>
              <a:rPr lang="en-US" sz="2400" dirty="0">
                <a:latin typeface="Comic Sans MS" pitchFamily="66" charset="0"/>
              </a:rPr>
              <a:t>(</a:t>
            </a:r>
            <a:r>
              <a:rPr lang="en-US" sz="2400" dirty="0" smtClean="0">
                <a:latin typeface="Comic Sans MS" pitchFamily="66" charset="0"/>
              </a:rPr>
              <a:t>the established funding limit).</a:t>
            </a:r>
            <a:endParaRPr lang="en-US" sz="24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09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09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509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509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build="p" bldLvl="2"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0"/>
            <a:ext cx="8305800" cy="646331"/>
          </a:xfrm>
          <a:prstGeom prst="rect">
            <a:avLst/>
          </a:prstGeom>
          <a:solidFill>
            <a:schemeClr val="bg1">
              <a:lumMod val="25000"/>
            </a:schemeClr>
          </a:solidFill>
          <a:ln w="38100">
            <a:solidFill>
              <a:schemeClr val="tx1"/>
            </a:solidFill>
            <a:miter lim="800000"/>
            <a:headEnd/>
            <a:tailEnd/>
          </a:ln>
        </p:spPr>
        <p:txBody>
          <a:bodyPr>
            <a:spAutoFit/>
          </a:bodyPr>
          <a:lstStyle/>
          <a:p>
            <a:pPr algn="ctr">
              <a:spcBef>
                <a:spcPct val="50000"/>
              </a:spcBef>
              <a:defRPr/>
            </a:pPr>
            <a:r>
              <a:rPr lang="en-US" sz="3600" dirty="0">
                <a:solidFill>
                  <a:srgbClr val="FFFFFF"/>
                </a:solidFill>
                <a:latin typeface="Comic Sans MS" pitchFamily="66" charset="0"/>
              </a:rPr>
              <a:t>Cost-Reimbursement Contract (CRC)</a:t>
            </a:r>
          </a:p>
        </p:txBody>
      </p:sp>
      <p:sp>
        <p:nvSpPr>
          <p:cNvPr id="850947" name="Text Box 3"/>
          <p:cNvSpPr txBox="1">
            <a:spLocks noChangeArrowheads="1"/>
          </p:cNvSpPr>
          <p:nvPr/>
        </p:nvSpPr>
        <p:spPr bwMode="auto">
          <a:xfrm>
            <a:off x="304800" y="990600"/>
            <a:ext cx="8153400" cy="5355312"/>
          </a:xfrm>
          <a:prstGeom prst="rect">
            <a:avLst/>
          </a:prstGeom>
          <a:noFill/>
          <a:ln w="9525">
            <a:noFill/>
            <a:miter lim="800000"/>
            <a:headEnd/>
            <a:tailEnd/>
          </a:ln>
        </p:spPr>
        <p:txBody>
          <a:bodyPr wrap="square">
            <a:spAutoFit/>
          </a:bodyPr>
          <a:lstStyle/>
          <a:p>
            <a:pPr marL="457200" indent="-457200">
              <a:spcBef>
                <a:spcPts val="0"/>
              </a:spcBef>
              <a:buClr>
                <a:schemeClr val="bg1">
                  <a:lumMod val="25000"/>
                </a:schemeClr>
              </a:buClr>
              <a:buFont typeface="Wingdings" pitchFamily="2" charset="2"/>
              <a:buChar char="§"/>
            </a:pPr>
            <a:r>
              <a:rPr lang="en-US" sz="2600" dirty="0" smtClean="0">
                <a:latin typeface="Comic Sans MS" pitchFamily="66" charset="0"/>
              </a:rPr>
              <a:t>Used </a:t>
            </a:r>
            <a:r>
              <a:rPr lang="en-US" sz="2600" dirty="0">
                <a:latin typeface="Comic Sans MS" pitchFamily="66" charset="0"/>
              </a:rPr>
              <a:t>for procurement of </a:t>
            </a:r>
            <a:r>
              <a:rPr lang="en-US" sz="2600" dirty="0">
                <a:solidFill>
                  <a:schemeClr val="bg1">
                    <a:lumMod val="25000"/>
                  </a:schemeClr>
                </a:solidFill>
                <a:latin typeface="Comic Sans MS" pitchFamily="66" charset="0"/>
              </a:rPr>
              <a:t>non-commercial items </a:t>
            </a:r>
            <a:r>
              <a:rPr lang="en-US" sz="2600" dirty="0" smtClean="0">
                <a:solidFill>
                  <a:schemeClr val="bg1">
                    <a:lumMod val="25000"/>
                  </a:schemeClr>
                </a:solidFill>
                <a:latin typeface="Comic Sans MS" pitchFamily="66" charset="0"/>
              </a:rPr>
              <a:t>         </a:t>
            </a:r>
            <a:r>
              <a:rPr lang="en-US" sz="2600" dirty="0" smtClean="0">
                <a:latin typeface="Comic Sans MS" pitchFamily="66" charset="0"/>
              </a:rPr>
              <a:t>which </a:t>
            </a:r>
            <a:r>
              <a:rPr lang="en-US" sz="2600" dirty="0">
                <a:latin typeface="Comic Sans MS" pitchFamily="66" charset="0"/>
              </a:rPr>
              <a:t>cannot be based on reasonably definite functional or detailed </a:t>
            </a:r>
            <a:r>
              <a:rPr lang="en-US" sz="2600" dirty="0" smtClean="0">
                <a:latin typeface="Comic Sans MS" pitchFamily="66" charset="0"/>
              </a:rPr>
              <a:t>specifications, e.g., </a:t>
            </a:r>
            <a:r>
              <a:rPr lang="en-US" sz="2600" dirty="0">
                <a:latin typeface="Comic Sans MS" pitchFamily="66" charset="0"/>
              </a:rPr>
              <a:t>R&amp;D, </a:t>
            </a:r>
            <a:r>
              <a:rPr lang="en-US" sz="2600" dirty="0" smtClean="0">
                <a:latin typeface="Comic Sans MS" pitchFamily="66" charset="0"/>
              </a:rPr>
              <a:t>where there are higher </a:t>
            </a:r>
            <a:r>
              <a:rPr lang="en-US" sz="2600" dirty="0">
                <a:latin typeface="Comic Sans MS" pitchFamily="66" charset="0"/>
              </a:rPr>
              <a:t>performance </a:t>
            </a:r>
            <a:r>
              <a:rPr lang="en-US" sz="2600" dirty="0" smtClean="0">
                <a:latin typeface="Comic Sans MS" pitchFamily="66" charset="0"/>
              </a:rPr>
              <a:t>risks.</a:t>
            </a:r>
            <a:endParaRPr lang="en-US" sz="2600" dirty="0">
              <a:latin typeface="Comic Sans MS" pitchFamily="66" charset="0"/>
            </a:endParaRPr>
          </a:p>
          <a:p>
            <a:pPr marL="171450" indent="-171450">
              <a:spcBef>
                <a:spcPts val="0"/>
              </a:spcBef>
              <a:buClr>
                <a:schemeClr val="bg1">
                  <a:lumMod val="25000"/>
                </a:schemeClr>
              </a:buClr>
              <a:buFont typeface="Wingdings" pitchFamily="2" charset="2"/>
              <a:buChar char="§"/>
            </a:pPr>
            <a:endParaRPr lang="en-US" sz="1000" dirty="0">
              <a:latin typeface="Comic Sans MS" pitchFamily="66" charset="0"/>
            </a:endParaRPr>
          </a:p>
          <a:p>
            <a:pPr marL="457200" indent="-457200">
              <a:spcBef>
                <a:spcPts val="0"/>
              </a:spcBef>
              <a:buClr>
                <a:schemeClr val="bg1">
                  <a:lumMod val="25000"/>
                </a:schemeClr>
              </a:buClr>
              <a:buFont typeface="Wingdings" pitchFamily="2" charset="2"/>
              <a:buChar char="§"/>
            </a:pPr>
            <a:r>
              <a:rPr lang="en-US" sz="2600" dirty="0" smtClean="0">
                <a:latin typeface="Comic Sans MS" pitchFamily="66" charset="0"/>
              </a:rPr>
              <a:t>Used when there </a:t>
            </a:r>
            <a:r>
              <a:rPr lang="en-US" sz="2600" dirty="0">
                <a:latin typeface="Comic Sans MS" pitchFamily="66" charset="0"/>
              </a:rPr>
              <a:t>is </a:t>
            </a:r>
            <a:r>
              <a:rPr lang="en-US" sz="2600" dirty="0">
                <a:solidFill>
                  <a:schemeClr val="bg1">
                    <a:lumMod val="25000"/>
                  </a:schemeClr>
                </a:solidFill>
                <a:latin typeface="Comic Sans MS" pitchFamily="66" charset="0"/>
              </a:rPr>
              <a:t>no incentive for contractor to control </a:t>
            </a:r>
            <a:r>
              <a:rPr lang="en-US" sz="2600" dirty="0" smtClean="0">
                <a:solidFill>
                  <a:schemeClr val="bg1">
                    <a:lumMod val="25000"/>
                  </a:schemeClr>
                </a:solidFill>
                <a:latin typeface="Comic Sans MS" pitchFamily="66" charset="0"/>
              </a:rPr>
              <a:t>costs</a:t>
            </a:r>
            <a:r>
              <a:rPr lang="en-US" sz="2600" dirty="0">
                <a:latin typeface="Comic Sans MS" pitchFamily="66" charset="0"/>
              </a:rPr>
              <a:t>, thus Government </a:t>
            </a:r>
            <a:r>
              <a:rPr lang="en-US" sz="2600" dirty="0" smtClean="0">
                <a:latin typeface="Comic Sans MS" pitchFamily="66" charset="0"/>
              </a:rPr>
              <a:t>must impose </a:t>
            </a:r>
            <a:r>
              <a:rPr lang="en-US" sz="2600" dirty="0">
                <a:latin typeface="Comic Sans MS" pitchFamily="66" charset="0"/>
              </a:rPr>
              <a:t>tighter controls.</a:t>
            </a:r>
          </a:p>
          <a:p>
            <a:pPr marL="171450" indent="-171450">
              <a:spcBef>
                <a:spcPts val="0"/>
              </a:spcBef>
              <a:buClr>
                <a:schemeClr val="bg1">
                  <a:lumMod val="25000"/>
                </a:schemeClr>
              </a:buClr>
              <a:buFont typeface="Wingdings" pitchFamily="2" charset="2"/>
              <a:buChar char="§"/>
            </a:pPr>
            <a:endParaRPr lang="en-US" sz="1000" dirty="0">
              <a:latin typeface="Comic Sans MS" pitchFamily="66" charset="0"/>
            </a:endParaRPr>
          </a:p>
          <a:p>
            <a:pPr marL="457200" indent="-457200">
              <a:spcBef>
                <a:spcPts val="0"/>
              </a:spcBef>
              <a:buClr>
                <a:schemeClr val="bg1">
                  <a:lumMod val="25000"/>
                </a:schemeClr>
              </a:buClr>
              <a:buFont typeface="Wingdings" pitchFamily="2" charset="2"/>
              <a:buChar char="§"/>
              <a:tabLst>
                <a:tab pos="342900" algn="l"/>
              </a:tabLst>
            </a:pPr>
            <a:r>
              <a:rPr lang="en-US" sz="2600" dirty="0" smtClean="0">
                <a:latin typeface="Comic Sans MS" pitchFamily="66" charset="0"/>
              </a:rPr>
              <a:t>Cost of contract must </a:t>
            </a:r>
            <a:r>
              <a:rPr lang="en-US" sz="2600" dirty="0">
                <a:latin typeface="Comic Sans MS" pitchFamily="66" charset="0"/>
              </a:rPr>
              <a:t>be determined to be </a:t>
            </a:r>
            <a:r>
              <a:rPr lang="en-US" sz="2600" dirty="0" smtClean="0">
                <a:solidFill>
                  <a:schemeClr val="bg1">
                    <a:lumMod val="25000"/>
                  </a:schemeClr>
                </a:solidFill>
                <a:latin typeface="Comic Sans MS" pitchFamily="66" charset="0"/>
              </a:rPr>
              <a:t>allowable, allocable and </a:t>
            </a:r>
            <a:r>
              <a:rPr lang="en-US" sz="2600" dirty="0">
                <a:solidFill>
                  <a:schemeClr val="bg1">
                    <a:lumMod val="25000"/>
                  </a:schemeClr>
                </a:solidFill>
                <a:latin typeface="Comic Sans MS" pitchFamily="66" charset="0"/>
              </a:rPr>
              <a:t>reasonable </a:t>
            </a:r>
            <a:r>
              <a:rPr lang="en-US" sz="2600" dirty="0">
                <a:latin typeface="Comic Sans MS" pitchFamily="66" charset="0"/>
              </a:rPr>
              <a:t>under the appropriate </a:t>
            </a:r>
            <a:r>
              <a:rPr lang="en-US" sz="2600" dirty="0" smtClean="0">
                <a:latin typeface="Comic Sans MS" pitchFamily="66" charset="0"/>
              </a:rPr>
              <a:t>cost principles</a:t>
            </a:r>
            <a:r>
              <a:rPr lang="en-US" sz="2600" dirty="0">
                <a:latin typeface="Comic Sans MS" pitchFamily="66" charset="0"/>
              </a:rPr>
              <a:t>.</a:t>
            </a:r>
          </a:p>
          <a:p>
            <a:pPr marL="171450" indent="-171450">
              <a:spcBef>
                <a:spcPts val="0"/>
              </a:spcBef>
              <a:buClr>
                <a:schemeClr val="bg1">
                  <a:lumMod val="25000"/>
                </a:schemeClr>
              </a:buClr>
              <a:buFont typeface="Wingdings" pitchFamily="2" charset="2"/>
              <a:buChar char="§"/>
            </a:pPr>
            <a:endParaRPr lang="en-US" sz="1000" dirty="0">
              <a:latin typeface="Comic Sans MS" pitchFamily="66" charset="0"/>
            </a:endParaRPr>
          </a:p>
          <a:p>
            <a:pPr marL="457200" indent="-457200">
              <a:spcBef>
                <a:spcPts val="0"/>
              </a:spcBef>
              <a:buClr>
                <a:schemeClr val="bg1">
                  <a:lumMod val="25000"/>
                </a:schemeClr>
              </a:buClr>
              <a:buFont typeface="Wingdings" pitchFamily="2" charset="2"/>
              <a:buChar char="§"/>
            </a:pPr>
            <a:r>
              <a:rPr lang="en-US" sz="2600" dirty="0" smtClean="0">
                <a:latin typeface="Comic Sans MS" pitchFamily="66" charset="0"/>
              </a:rPr>
              <a:t>This </a:t>
            </a:r>
            <a:r>
              <a:rPr lang="en-US" sz="2600" dirty="0">
                <a:latin typeface="Comic Sans MS" pitchFamily="66" charset="0"/>
              </a:rPr>
              <a:t>is the typical contract type </a:t>
            </a:r>
            <a:r>
              <a:rPr lang="en-US" sz="2600" dirty="0" smtClean="0">
                <a:latin typeface="Comic Sans MS" pitchFamily="66" charset="0"/>
              </a:rPr>
              <a:t>used with  </a:t>
            </a:r>
            <a:r>
              <a:rPr lang="en-US" sz="2600" dirty="0">
                <a:latin typeface="Comic Sans MS" pitchFamily="66" charset="0"/>
              </a:rPr>
              <a:t>universities and </a:t>
            </a:r>
            <a:r>
              <a:rPr lang="en-US" sz="2600" dirty="0" smtClean="0">
                <a:latin typeface="Comic Sans MS" pitchFamily="66" charset="0"/>
              </a:rPr>
              <a:t>nonprofits.</a:t>
            </a:r>
            <a:endParaRPr lang="en-US" sz="2600" dirty="0">
              <a:latin typeface="Comic Sans MS" pitchFamily="66" charset="0"/>
            </a:endParaRPr>
          </a:p>
        </p:txBody>
      </p:sp>
    </p:spTree>
    <p:extLst>
      <p:ext uri="{BB962C8B-B14F-4D97-AF65-F5344CB8AC3E}">
        <p14:creationId xmlns:p14="http://schemas.microsoft.com/office/powerpoint/2010/main" val="2736850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09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094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509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uiExpand="1" build="p" bldLvl="2"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0"/>
            <a:ext cx="8305800" cy="646331"/>
          </a:xfrm>
          <a:prstGeom prst="rect">
            <a:avLst/>
          </a:prstGeom>
          <a:solidFill>
            <a:schemeClr val="bg1">
              <a:lumMod val="25000"/>
            </a:schemeClr>
          </a:solidFill>
          <a:ln w="38100">
            <a:solidFill>
              <a:schemeClr val="tx1"/>
            </a:solidFill>
            <a:miter lim="800000"/>
            <a:headEnd/>
            <a:tailEnd/>
          </a:ln>
        </p:spPr>
        <p:txBody>
          <a:bodyPr wrap="square">
            <a:spAutoFit/>
          </a:bodyPr>
          <a:lstStyle/>
          <a:p>
            <a:pPr algn="ctr">
              <a:spcBef>
                <a:spcPct val="50000"/>
              </a:spcBef>
              <a:defRPr/>
            </a:pPr>
            <a:r>
              <a:rPr lang="en-US" sz="3600" dirty="0" smtClean="0">
                <a:solidFill>
                  <a:srgbClr val="FFFFFF"/>
                </a:solidFill>
                <a:latin typeface="Comic Sans MS" pitchFamily="66" charset="0"/>
              </a:rPr>
              <a:t>Cost-Sharing </a:t>
            </a:r>
            <a:r>
              <a:rPr lang="en-US" sz="3600" dirty="0">
                <a:solidFill>
                  <a:srgbClr val="FFFFFF"/>
                </a:solidFill>
                <a:latin typeface="Comic Sans MS" pitchFamily="66" charset="0"/>
              </a:rPr>
              <a:t>(CSC)</a:t>
            </a:r>
          </a:p>
        </p:txBody>
      </p:sp>
      <p:sp>
        <p:nvSpPr>
          <p:cNvPr id="28675" name="Text Box 3"/>
          <p:cNvSpPr txBox="1">
            <a:spLocks noChangeArrowheads="1"/>
          </p:cNvSpPr>
          <p:nvPr/>
        </p:nvSpPr>
        <p:spPr bwMode="auto">
          <a:xfrm>
            <a:off x="685800" y="1524000"/>
            <a:ext cx="7543800" cy="3490186"/>
          </a:xfrm>
          <a:prstGeom prst="rect">
            <a:avLst/>
          </a:prstGeom>
          <a:noFill/>
          <a:ln w="9525">
            <a:noFill/>
            <a:miter lim="800000"/>
            <a:headEnd/>
            <a:tailEnd/>
          </a:ln>
        </p:spPr>
        <p:txBody>
          <a:bodyPr wrap="square">
            <a:spAutoFit/>
          </a:bodyPr>
          <a:lstStyle/>
          <a:p>
            <a:pPr lvl="1">
              <a:spcBef>
                <a:spcPct val="10000"/>
              </a:spcBef>
              <a:spcAft>
                <a:spcPct val="10000"/>
              </a:spcAft>
              <a:buClr>
                <a:srgbClr val="C00000"/>
              </a:buClr>
              <a:tabLst>
                <a:tab pos="738188" algn="l"/>
                <a:tab pos="1597025" algn="l"/>
              </a:tabLst>
            </a:pPr>
            <a:r>
              <a:rPr lang="en-US" sz="2600" dirty="0">
                <a:latin typeface="Comic Sans MS" pitchFamily="66" charset="0"/>
              </a:rPr>
              <a:t>Same as CRC, but with </a:t>
            </a:r>
            <a:r>
              <a:rPr lang="en-US" sz="2600" dirty="0" smtClean="0">
                <a:latin typeface="Comic Sans MS" pitchFamily="66" charset="0"/>
              </a:rPr>
              <a:t>a requirement for </a:t>
            </a:r>
            <a:r>
              <a:rPr lang="en-US" sz="2600" dirty="0">
                <a:latin typeface="Comic Sans MS" pitchFamily="66" charset="0"/>
              </a:rPr>
              <a:t>the contractor </a:t>
            </a:r>
            <a:r>
              <a:rPr lang="en-US" sz="2600" dirty="0" smtClean="0">
                <a:latin typeface="Comic Sans MS" pitchFamily="66" charset="0"/>
              </a:rPr>
              <a:t>to bear </a:t>
            </a:r>
            <a:r>
              <a:rPr lang="en-US" sz="2600" dirty="0">
                <a:latin typeface="Comic Sans MS" pitchFamily="66" charset="0"/>
              </a:rPr>
              <a:t>some of the burden of reasonable, allocable and allowable </a:t>
            </a:r>
            <a:r>
              <a:rPr lang="en-US" sz="2600" dirty="0" smtClean="0">
                <a:latin typeface="Comic Sans MS" pitchFamily="66" charset="0"/>
              </a:rPr>
              <a:t>costs.  The contractor’s share may be expressed as either a percentage </a:t>
            </a:r>
            <a:r>
              <a:rPr lang="en-US" sz="2600" dirty="0">
                <a:latin typeface="Comic Sans MS" pitchFamily="66" charset="0"/>
              </a:rPr>
              <a:t>of total project </a:t>
            </a:r>
            <a:r>
              <a:rPr lang="en-US" sz="2600" dirty="0" smtClean="0">
                <a:latin typeface="Comic Sans MS" pitchFamily="66" charset="0"/>
              </a:rPr>
              <a:t>costs or a percentage </a:t>
            </a:r>
            <a:r>
              <a:rPr lang="en-US" sz="2600" dirty="0">
                <a:latin typeface="Comic Sans MS" pitchFamily="66" charset="0"/>
              </a:rPr>
              <a:t>of </a:t>
            </a:r>
            <a:r>
              <a:rPr lang="en-US" sz="2600" dirty="0" smtClean="0">
                <a:latin typeface="Comic Sans MS" pitchFamily="66" charset="0"/>
              </a:rPr>
              <a:t>the federal share.</a:t>
            </a:r>
            <a:endParaRPr lang="en-US" sz="2600" dirty="0">
              <a:latin typeface="Comic Sans MS" pitchFamily="66" charset="0"/>
            </a:endParaRPr>
          </a:p>
          <a:p>
            <a:pPr lvl="1">
              <a:spcBef>
                <a:spcPct val="10000"/>
              </a:spcBef>
              <a:spcAft>
                <a:spcPct val="10000"/>
              </a:spcAft>
              <a:buClr>
                <a:srgbClr val="C00000"/>
              </a:buClr>
              <a:tabLst>
                <a:tab pos="738188" algn="l"/>
                <a:tab pos="1597025" algn="l"/>
              </a:tabLst>
            </a:pPr>
            <a:r>
              <a:rPr lang="en-US" sz="2800" dirty="0">
                <a:latin typeface="Comic Sans MS" pitchFamily="66" charset="0"/>
              </a:rPr>
              <a:t>	</a:t>
            </a:r>
          </a:p>
          <a:p>
            <a:pPr lvl="1">
              <a:spcBef>
                <a:spcPct val="10000"/>
              </a:spcBef>
              <a:spcAft>
                <a:spcPct val="10000"/>
              </a:spcAft>
              <a:buClr>
                <a:srgbClr val="C00000"/>
              </a:buClr>
              <a:tabLst>
                <a:tab pos="738188" algn="l"/>
                <a:tab pos="1597025" algn="l"/>
              </a:tabLst>
            </a:pPr>
            <a:endParaRPr lang="en-US" sz="2600" dirty="0">
              <a:latin typeface="Comic Sans MS" pitchFamily="66"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1"/>
            <a:ext cx="8305800" cy="646331"/>
          </a:xfrm>
          <a:prstGeom prst="rect">
            <a:avLst/>
          </a:prstGeom>
          <a:solidFill>
            <a:schemeClr val="bg1">
              <a:lumMod val="25000"/>
            </a:schemeClr>
          </a:solidFill>
          <a:ln w="38100">
            <a:solidFill>
              <a:schemeClr val="tx1"/>
            </a:solidFill>
            <a:miter lim="800000"/>
            <a:headEnd/>
            <a:tailEnd/>
          </a:ln>
        </p:spPr>
        <p:txBody>
          <a:bodyPr wrap="square">
            <a:spAutoFit/>
          </a:bodyPr>
          <a:lstStyle/>
          <a:p>
            <a:pPr algn="ctr">
              <a:spcBef>
                <a:spcPct val="50000"/>
              </a:spcBef>
              <a:defRPr/>
            </a:pPr>
            <a:r>
              <a:rPr lang="en-US" sz="3600" dirty="0" smtClean="0">
                <a:solidFill>
                  <a:srgbClr val="FFFFFF"/>
                </a:solidFill>
                <a:latin typeface="Comic Sans MS" pitchFamily="66" charset="0"/>
              </a:rPr>
              <a:t>Cost-Plus-Fixed </a:t>
            </a:r>
            <a:r>
              <a:rPr lang="en-US" sz="3600" dirty="0">
                <a:solidFill>
                  <a:srgbClr val="FFFFFF"/>
                </a:solidFill>
                <a:latin typeface="Comic Sans MS" pitchFamily="66" charset="0"/>
              </a:rPr>
              <a:t>F</a:t>
            </a:r>
            <a:r>
              <a:rPr lang="en-US" sz="3600" dirty="0" smtClean="0">
                <a:solidFill>
                  <a:srgbClr val="FFFFFF"/>
                </a:solidFill>
                <a:latin typeface="Comic Sans MS" pitchFamily="66" charset="0"/>
              </a:rPr>
              <a:t>ee </a:t>
            </a:r>
            <a:r>
              <a:rPr lang="en-US" sz="3600" dirty="0">
                <a:solidFill>
                  <a:srgbClr val="FFFFFF"/>
                </a:solidFill>
                <a:latin typeface="Comic Sans MS" pitchFamily="66" charset="0"/>
              </a:rPr>
              <a:t>(CPFF)</a:t>
            </a:r>
          </a:p>
        </p:txBody>
      </p:sp>
      <p:sp>
        <p:nvSpPr>
          <p:cNvPr id="29699" name="Text Box 3"/>
          <p:cNvSpPr txBox="1">
            <a:spLocks noChangeArrowheads="1"/>
          </p:cNvSpPr>
          <p:nvPr/>
        </p:nvSpPr>
        <p:spPr bwMode="auto">
          <a:xfrm>
            <a:off x="-152400" y="990600"/>
            <a:ext cx="8686800" cy="6703374"/>
          </a:xfrm>
          <a:prstGeom prst="rect">
            <a:avLst/>
          </a:prstGeom>
          <a:noFill/>
          <a:ln w="9525">
            <a:noFill/>
            <a:miter lim="800000"/>
            <a:headEnd/>
            <a:tailEnd/>
          </a:ln>
        </p:spPr>
        <p:txBody>
          <a:bodyPr>
            <a:spAutoFit/>
          </a:bodyPr>
          <a:lstStyle/>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dirty="0" smtClean="0">
                <a:latin typeface="Comic Sans MS" pitchFamily="66" charset="0"/>
              </a:rPr>
              <a:t>Note: Fee is profit!</a:t>
            </a: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endParaRPr lang="en-US" sz="800" dirty="0">
              <a:latin typeface="Comic Sans MS" pitchFamily="66" charset="0"/>
            </a:endParaRP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dirty="0" smtClean="0">
                <a:latin typeface="Comic Sans MS" pitchFamily="66" charset="0"/>
              </a:rPr>
              <a:t>Same </a:t>
            </a:r>
            <a:r>
              <a:rPr lang="en-US" sz="2400" dirty="0">
                <a:latin typeface="Comic Sans MS" pitchFamily="66" charset="0"/>
              </a:rPr>
              <a:t>as CRC, but with a negotiated fee fixed at contract </a:t>
            </a:r>
            <a:r>
              <a:rPr lang="en-US" sz="2400" dirty="0" smtClean="0">
                <a:latin typeface="Comic Sans MS" pitchFamily="66" charset="0"/>
              </a:rPr>
              <a:t>inception </a:t>
            </a:r>
            <a:r>
              <a:rPr lang="en-US" sz="2400" dirty="0">
                <a:latin typeface="Comic Sans MS" pitchFamily="66" charset="0"/>
              </a:rPr>
              <a:t>based on an initial estimate of </a:t>
            </a:r>
            <a:r>
              <a:rPr lang="en-US" sz="2400" dirty="0" smtClean="0">
                <a:latin typeface="Comic Sans MS" pitchFamily="66" charset="0"/>
              </a:rPr>
              <a:t>costs.</a:t>
            </a:r>
          </a:p>
          <a:p>
            <a:pPr marL="628650" lvl="1" indent="-171450">
              <a:spcBef>
                <a:spcPct val="10000"/>
              </a:spcBef>
              <a:spcAft>
                <a:spcPct val="10000"/>
              </a:spcAft>
              <a:buClr>
                <a:schemeClr val="bg1">
                  <a:lumMod val="25000"/>
                </a:schemeClr>
              </a:buClr>
              <a:buFont typeface="Wingdings" pitchFamily="2" charset="2"/>
              <a:buChar char="§"/>
              <a:tabLst>
                <a:tab pos="738188" algn="l"/>
                <a:tab pos="1597025" algn="l"/>
              </a:tabLst>
            </a:pPr>
            <a:endParaRPr lang="en-US" sz="800" dirty="0" smtClean="0">
              <a:latin typeface="Comic Sans MS" pitchFamily="66" charset="0"/>
            </a:endParaRP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dirty="0">
                <a:latin typeface="Comic Sans MS" pitchFamily="66" charset="0"/>
              </a:rPr>
              <a:t>The fee does not vary with cost incurred – once the cost estimate is achieved, no more fee is allowable unless new tasks are added to the contract.</a:t>
            </a:r>
          </a:p>
          <a:p>
            <a:pPr marL="628650" lvl="1" indent="-171450">
              <a:spcBef>
                <a:spcPct val="10000"/>
              </a:spcBef>
              <a:spcAft>
                <a:spcPct val="10000"/>
              </a:spcAft>
              <a:buClr>
                <a:schemeClr val="bg1">
                  <a:lumMod val="25000"/>
                </a:schemeClr>
              </a:buClr>
              <a:buFont typeface="Wingdings" pitchFamily="2" charset="2"/>
              <a:buChar char="§"/>
              <a:tabLst>
                <a:tab pos="738188" algn="l"/>
                <a:tab pos="1597025" algn="l"/>
              </a:tabLst>
            </a:pPr>
            <a:endParaRPr lang="en-US" sz="800" dirty="0">
              <a:latin typeface="Comic Sans MS" pitchFamily="66" charset="0"/>
            </a:endParaRP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dirty="0" smtClean="0">
                <a:latin typeface="Comic Sans MS" pitchFamily="66" charset="0"/>
              </a:rPr>
              <a:t>It </a:t>
            </a:r>
            <a:r>
              <a:rPr lang="en-US" sz="2400" dirty="0">
                <a:latin typeface="Comic Sans MS" pitchFamily="66" charset="0"/>
              </a:rPr>
              <a:t>is used when there may be too great a risk to contractors (thus </a:t>
            </a:r>
            <a:r>
              <a:rPr lang="en-US" sz="2400" dirty="0" smtClean="0">
                <a:latin typeface="Comic Sans MS" pitchFamily="66" charset="0"/>
              </a:rPr>
              <a:t>creating limited </a:t>
            </a:r>
            <a:r>
              <a:rPr lang="en-US" sz="2400" dirty="0">
                <a:latin typeface="Comic Sans MS" pitchFamily="66" charset="0"/>
              </a:rPr>
              <a:t>interest and </a:t>
            </a:r>
            <a:r>
              <a:rPr lang="en-US" sz="2400" dirty="0" smtClean="0">
                <a:latin typeface="Comic Sans MS" pitchFamily="66" charset="0"/>
              </a:rPr>
              <a:t>insufficient competition).</a:t>
            </a: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endParaRPr lang="en-US" sz="800" dirty="0" smtClean="0">
              <a:latin typeface="Comic Sans MS" pitchFamily="66" charset="0"/>
            </a:endParaRP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dirty="0">
                <a:latin typeface="Comic Sans MS" pitchFamily="66" charset="0"/>
              </a:rPr>
              <a:t>Fee cannot exceed 15% for R&amp;D and 10% for “other</a:t>
            </a:r>
            <a:r>
              <a:rPr lang="en-US" sz="2400" dirty="0" smtClean="0">
                <a:latin typeface="Comic Sans MS" pitchFamily="66" charset="0"/>
              </a:rPr>
              <a:t>”.</a:t>
            </a: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endParaRPr lang="en-US" sz="800" dirty="0" smtClean="0">
              <a:latin typeface="Comic Sans MS" pitchFamily="66" charset="0"/>
            </a:endParaRPr>
          </a:p>
          <a:p>
            <a:pPr marL="800100" lvl="1" indent="-342900">
              <a:spcBef>
                <a:spcPct val="10000"/>
              </a:spcBef>
              <a:spcAft>
                <a:spcPct val="10000"/>
              </a:spcAft>
              <a:buClr>
                <a:schemeClr val="bg1">
                  <a:lumMod val="25000"/>
                </a:schemeClr>
              </a:buClr>
              <a:buFont typeface="Wingdings" pitchFamily="2" charset="2"/>
              <a:buChar char="§"/>
              <a:tabLst>
                <a:tab pos="738188" algn="l"/>
                <a:tab pos="1597025" algn="l"/>
              </a:tabLst>
            </a:pPr>
            <a:r>
              <a:rPr lang="en-US" sz="2400" u="sng" dirty="0" smtClean="0">
                <a:solidFill>
                  <a:schemeClr val="bg1">
                    <a:lumMod val="25000"/>
                  </a:schemeClr>
                </a:solidFill>
                <a:latin typeface="Comic Sans MS" pitchFamily="66" charset="0"/>
              </a:rPr>
              <a:t>Problem</a:t>
            </a:r>
            <a:r>
              <a:rPr lang="en-US" sz="2400" dirty="0" smtClean="0">
                <a:solidFill>
                  <a:schemeClr val="bg1">
                    <a:lumMod val="25000"/>
                  </a:schemeClr>
                </a:solidFill>
                <a:latin typeface="Comic Sans MS" pitchFamily="66" charset="0"/>
              </a:rPr>
              <a:t>:</a:t>
            </a:r>
            <a:r>
              <a:rPr lang="en-US" sz="2400" dirty="0" smtClean="0">
                <a:latin typeface="Comic Sans MS" pitchFamily="66" charset="0"/>
              </a:rPr>
              <a:t> Little incentive to control </a:t>
            </a:r>
            <a:r>
              <a:rPr lang="en-US" sz="2400" dirty="0">
                <a:latin typeface="Comic Sans MS" pitchFamily="66" charset="0"/>
              </a:rPr>
              <a:t>costs</a:t>
            </a:r>
            <a:r>
              <a:rPr lang="en-US" sz="2400" dirty="0" smtClean="0">
                <a:latin typeface="Comic Sans MS" pitchFamily="66" charset="0"/>
              </a:rPr>
              <a:t>. </a:t>
            </a:r>
          </a:p>
          <a:p>
            <a:pPr marL="628650" lvl="1" indent="-171450">
              <a:spcBef>
                <a:spcPct val="10000"/>
              </a:spcBef>
              <a:spcAft>
                <a:spcPct val="10000"/>
              </a:spcAft>
              <a:buClr>
                <a:schemeClr val="bg1">
                  <a:lumMod val="50000"/>
                </a:schemeClr>
              </a:buClr>
              <a:buFont typeface="Wingdings" pitchFamily="2" charset="2"/>
              <a:buChar char="§"/>
              <a:tabLst>
                <a:tab pos="738188" algn="l"/>
                <a:tab pos="1597025" algn="l"/>
              </a:tabLst>
            </a:pPr>
            <a:endParaRPr lang="en-US" sz="1000" dirty="0" smtClean="0">
              <a:latin typeface="Comic Sans MS" pitchFamily="66" charset="0"/>
            </a:endParaRPr>
          </a:p>
          <a:p>
            <a:pPr marL="800100" lvl="1" indent="-342900">
              <a:spcBef>
                <a:spcPct val="10000"/>
              </a:spcBef>
              <a:spcAft>
                <a:spcPct val="10000"/>
              </a:spcAft>
              <a:buClr>
                <a:srgbClr val="0070C0"/>
              </a:buClr>
              <a:buFont typeface="Wingdings" pitchFamily="2" charset="2"/>
              <a:buChar char="§"/>
              <a:tabLst>
                <a:tab pos="738188" algn="l"/>
                <a:tab pos="1597025" algn="l"/>
              </a:tabLst>
            </a:pPr>
            <a:endParaRPr lang="en-US" sz="2400" dirty="0">
              <a:latin typeface="Comic Sans MS" pitchFamily="66" charset="0"/>
            </a:endParaRPr>
          </a:p>
          <a:p>
            <a:pPr lvl="1">
              <a:spcBef>
                <a:spcPct val="10000"/>
              </a:spcBef>
              <a:spcAft>
                <a:spcPct val="10000"/>
              </a:spcAft>
              <a:buClr>
                <a:srgbClr val="0070C0"/>
              </a:buClr>
              <a:tabLst>
                <a:tab pos="738188" algn="l"/>
                <a:tab pos="1597025" algn="l"/>
              </a:tabLst>
            </a:pPr>
            <a:r>
              <a:rPr lang="en-US" sz="2400" dirty="0">
                <a:latin typeface="Comic Sans MS" pitchFamily="66"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6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1"/>
            <a:ext cx="8305800" cy="646331"/>
          </a:xfrm>
          <a:prstGeom prst="rect">
            <a:avLst/>
          </a:prstGeom>
          <a:solidFill>
            <a:schemeClr val="bg1">
              <a:lumMod val="25000"/>
            </a:schemeClr>
          </a:solidFill>
          <a:ln w="38100">
            <a:solidFill>
              <a:schemeClr val="tx1"/>
            </a:solidFill>
            <a:miter lim="800000"/>
            <a:headEnd/>
            <a:tailEnd/>
          </a:ln>
        </p:spPr>
        <p:txBody>
          <a:bodyPr wrap="square">
            <a:spAutoFit/>
          </a:bodyPr>
          <a:lstStyle/>
          <a:p>
            <a:pPr algn="ctr">
              <a:spcBef>
                <a:spcPct val="50000"/>
              </a:spcBef>
              <a:defRPr/>
            </a:pPr>
            <a:r>
              <a:rPr lang="en-US" sz="3600" dirty="0" smtClean="0">
                <a:solidFill>
                  <a:srgbClr val="FFFFFF"/>
                </a:solidFill>
                <a:latin typeface="Comic Sans MS" pitchFamily="66" charset="0"/>
              </a:rPr>
              <a:t>Cost-Plus-Incentive </a:t>
            </a:r>
            <a:r>
              <a:rPr lang="en-US" sz="3600" dirty="0">
                <a:solidFill>
                  <a:srgbClr val="FFFFFF"/>
                </a:solidFill>
                <a:latin typeface="Comic Sans MS" pitchFamily="66" charset="0"/>
              </a:rPr>
              <a:t>F</a:t>
            </a:r>
            <a:r>
              <a:rPr lang="en-US" sz="3600" dirty="0" smtClean="0">
                <a:solidFill>
                  <a:srgbClr val="FFFFFF"/>
                </a:solidFill>
                <a:latin typeface="Comic Sans MS" pitchFamily="66" charset="0"/>
              </a:rPr>
              <a:t>ee </a:t>
            </a:r>
            <a:r>
              <a:rPr lang="en-US" sz="3600" dirty="0">
                <a:solidFill>
                  <a:srgbClr val="FFFFFF"/>
                </a:solidFill>
                <a:latin typeface="Comic Sans MS" pitchFamily="66" charset="0"/>
              </a:rPr>
              <a:t>(CPIF)</a:t>
            </a:r>
          </a:p>
        </p:txBody>
      </p:sp>
      <p:sp>
        <p:nvSpPr>
          <p:cNvPr id="30723" name="Text Box 3"/>
          <p:cNvSpPr txBox="1">
            <a:spLocks noChangeArrowheads="1"/>
          </p:cNvSpPr>
          <p:nvPr/>
        </p:nvSpPr>
        <p:spPr bwMode="auto">
          <a:xfrm>
            <a:off x="685800" y="1219200"/>
            <a:ext cx="7391400" cy="4893647"/>
          </a:xfrm>
          <a:prstGeom prst="rect">
            <a:avLst/>
          </a:prstGeom>
          <a:noFill/>
          <a:ln w="9525">
            <a:noFill/>
            <a:miter lim="800000"/>
            <a:headEnd/>
            <a:tailEnd/>
          </a:ln>
        </p:spPr>
        <p:txBody>
          <a:bodyPr wrap="square">
            <a:spAutoFit/>
          </a:bodyPr>
          <a:lstStyle/>
          <a:p>
            <a:pPr lvl="1">
              <a:spcBef>
                <a:spcPct val="10000"/>
              </a:spcBef>
              <a:spcAft>
                <a:spcPct val="10000"/>
              </a:spcAft>
              <a:buClr>
                <a:srgbClr val="C00000"/>
              </a:buClr>
              <a:tabLst>
                <a:tab pos="738188" algn="l"/>
                <a:tab pos="1597025" algn="l"/>
              </a:tabLst>
            </a:pPr>
            <a:r>
              <a:rPr lang="en-US" sz="2600" dirty="0">
                <a:latin typeface="Comic Sans MS" pitchFamily="66" charset="0"/>
              </a:rPr>
              <a:t>Same as CRC, but with a negotiated fixed fee to be adjusted </a:t>
            </a:r>
            <a:r>
              <a:rPr lang="en-US" sz="2600" dirty="0" smtClean="0">
                <a:latin typeface="Comic Sans MS" pitchFamily="66" charset="0"/>
              </a:rPr>
              <a:t>by </a:t>
            </a:r>
            <a:r>
              <a:rPr lang="en-US" sz="2600" dirty="0">
                <a:latin typeface="Comic Sans MS" pitchFamily="66" charset="0"/>
              </a:rPr>
              <a:t>a formula based on the relationship of total </a:t>
            </a:r>
            <a:r>
              <a:rPr lang="en-US" sz="2600" dirty="0" smtClean="0">
                <a:latin typeface="Comic Sans MS" pitchFamily="66" charset="0"/>
              </a:rPr>
              <a:t>actual costs </a:t>
            </a:r>
            <a:r>
              <a:rPr lang="en-US" sz="2600" dirty="0">
                <a:latin typeface="Comic Sans MS" pitchFamily="66" charset="0"/>
              </a:rPr>
              <a:t>to total target costs.  In </a:t>
            </a:r>
            <a:r>
              <a:rPr lang="en-US" sz="2600" dirty="0" smtClean="0">
                <a:latin typeface="Comic Sans MS" pitchFamily="66" charset="0"/>
              </a:rPr>
              <a:t>general, the fee increases as the </a:t>
            </a:r>
            <a:r>
              <a:rPr lang="en-US" sz="2600" dirty="0">
                <a:latin typeface="Comic Sans MS" pitchFamily="66" charset="0"/>
              </a:rPr>
              <a:t>total </a:t>
            </a:r>
            <a:r>
              <a:rPr lang="en-US" sz="2600" dirty="0" smtClean="0">
                <a:latin typeface="Comic Sans MS" pitchFamily="66" charset="0"/>
              </a:rPr>
              <a:t>actual </a:t>
            </a:r>
            <a:r>
              <a:rPr lang="en-US" sz="2600" dirty="0">
                <a:latin typeface="Comic Sans MS" pitchFamily="66" charset="0"/>
              </a:rPr>
              <a:t>costs </a:t>
            </a:r>
            <a:r>
              <a:rPr lang="en-US" sz="2600" dirty="0" smtClean="0">
                <a:latin typeface="Comic Sans MS" pitchFamily="66" charset="0"/>
              </a:rPr>
              <a:t>decrease below </a:t>
            </a:r>
            <a:r>
              <a:rPr lang="en-US" sz="2600" dirty="0">
                <a:latin typeface="Comic Sans MS" pitchFamily="66" charset="0"/>
              </a:rPr>
              <a:t>target costs, </a:t>
            </a:r>
            <a:r>
              <a:rPr lang="en-US" sz="2600" dirty="0" smtClean="0">
                <a:latin typeface="Comic Sans MS" pitchFamily="66" charset="0"/>
              </a:rPr>
              <a:t>thus the contractor is incentivized to reduce costs.  </a:t>
            </a:r>
            <a:r>
              <a:rPr lang="en-US" sz="2600" dirty="0">
                <a:latin typeface="Comic Sans MS" pitchFamily="66" charset="0"/>
              </a:rPr>
              <a:t>T</a:t>
            </a:r>
            <a:r>
              <a:rPr lang="en-US" sz="2600" dirty="0" smtClean="0">
                <a:latin typeface="Comic Sans MS" pitchFamily="66" charset="0"/>
              </a:rPr>
              <a:t>he formula insures that the fee increase is always less than the cost savings, so the </a:t>
            </a:r>
            <a:r>
              <a:rPr lang="en-US" sz="2600" u="sng" dirty="0" smtClean="0">
                <a:latin typeface="Comic Sans MS" pitchFamily="66" charset="0"/>
              </a:rPr>
              <a:t>contractor makes more money</a:t>
            </a:r>
            <a:r>
              <a:rPr lang="en-US" sz="2600" dirty="0" smtClean="0">
                <a:latin typeface="Comic Sans MS" pitchFamily="66" charset="0"/>
              </a:rPr>
              <a:t> and the  </a:t>
            </a:r>
            <a:r>
              <a:rPr lang="en-US" sz="2600" u="sng" dirty="0" smtClean="0">
                <a:latin typeface="Comic Sans MS" pitchFamily="66" charset="0"/>
              </a:rPr>
              <a:t>government’s costs go down</a:t>
            </a:r>
            <a:r>
              <a:rPr lang="en-US" sz="2600" dirty="0" smtClean="0">
                <a:latin typeface="Comic Sans MS" pitchFamily="66" charset="0"/>
              </a:rPr>
              <a:t> - a “win-win” situation for both!</a:t>
            </a:r>
            <a:endParaRPr lang="en-US" sz="2600" dirty="0">
              <a:latin typeface="Comic Sans MS" pitchFamily="66"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1"/>
            <a:ext cx="8305800" cy="646331"/>
          </a:xfrm>
          <a:prstGeom prst="rect">
            <a:avLst/>
          </a:prstGeom>
          <a:solidFill>
            <a:schemeClr val="bg1">
              <a:lumMod val="25000"/>
            </a:schemeClr>
          </a:solidFill>
          <a:ln w="38100">
            <a:solidFill>
              <a:schemeClr val="tx1"/>
            </a:solidFill>
            <a:miter lim="800000"/>
            <a:headEnd/>
            <a:tailEnd/>
          </a:ln>
        </p:spPr>
        <p:txBody>
          <a:bodyPr>
            <a:spAutoFit/>
          </a:bodyPr>
          <a:lstStyle/>
          <a:p>
            <a:pPr algn="ctr">
              <a:spcBef>
                <a:spcPct val="50000"/>
              </a:spcBef>
              <a:defRPr/>
            </a:pPr>
            <a:r>
              <a:rPr lang="en-US" sz="3600" dirty="0">
                <a:solidFill>
                  <a:srgbClr val="FFFFFF"/>
                </a:solidFill>
                <a:latin typeface="Comic Sans MS" pitchFamily="66" charset="0"/>
              </a:rPr>
              <a:t>Fixed Price (FPC)</a:t>
            </a:r>
          </a:p>
        </p:txBody>
      </p:sp>
      <p:sp>
        <p:nvSpPr>
          <p:cNvPr id="850947" name="Text Box 3"/>
          <p:cNvSpPr txBox="1">
            <a:spLocks noChangeArrowheads="1"/>
          </p:cNvSpPr>
          <p:nvPr/>
        </p:nvSpPr>
        <p:spPr bwMode="auto">
          <a:xfrm>
            <a:off x="133350" y="1338262"/>
            <a:ext cx="9010650" cy="5099858"/>
          </a:xfrm>
          <a:prstGeom prst="rect">
            <a:avLst/>
          </a:prstGeom>
          <a:noFill/>
          <a:ln w="9525">
            <a:noFill/>
            <a:miter lim="800000"/>
            <a:headEnd/>
            <a:tailEnd/>
          </a:ln>
        </p:spPr>
        <p:txBody>
          <a:bodyPr wrap="square">
            <a:spAutoFit/>
          </a:bodyPr>
          <a:lstStyle/>
          <a:p>
            <a:pPr marL="800100" lvl="1" indent="-342900">
              <a:spcBef>
                <a:spcPct val="10000"/>
              </a:spcBef>
              <a:spcAft>
                <a:spcPct val="10000"/>
              </a:spcAft>
              <a:buFont typeface="Wingdings" pitchFamily="2" charset="2"/>
              <a:buChar char="§"/>
              <a:tabLst>
                <a:tab pos="800100" algn="l"/>
              </a:tabLst>
              <a:defRPr/>
            </a:pPr>
            <a:r>
              <a:rPr lang="en-US" sz="3200" dirty="0">
                <a:latin typeface="Comic Sans MS" pitchFamily="66" charset="0"/>
              </a:rPr>
              <a:t> </a:t>
            </a:r>
            <a:r>
              <a:rPr lang="en-US" sz="2600" dirty="0">
                <a:latin typeface="Comic Sans MS" pitchFamily="66" charset="0"/>
              </a:rPr>
              <a:t>Price-based, not cost-based (usually  	determined through competition – bidding!)</a:t>
            </a: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Price defined in contract (total or by unit or 	 </a:t>
            </a:r>
            <a:r>
              <a:rPr lang="en-US" sz="2600" dirty="0" smtClean="0">
                <a:latin typeface="Comic Sans MS" pitchFamily="66" charset="0"/>
              </a:rPr>
              <a:t>	 deliverable</a:t>
            </a:r>
            <a:r>
              <a:rPr lang="en-US" sz="2600" dirty="0">
                <a:latin typeface="Comic Sans MS" pitchFamily="66" charset="0"/>
              </a:rPr>
              <a:t>)</a:t>
            </a: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May include Award Fee (if earned) FAR 	 		</a:t>
            </a:r>
            <a:r>
              <a:rPr lang="en-US" sz="2600" dirty="0" smtClean="0">
                <a:latin typeface="Comic Sans MS" pitchFamily="66" charset="0"/>
              </a:rPr>
              <a:t>	16.404(a</a:t>
            </a:r>
            <a:r>
              <a:rPr lang="en-US" sz="2600" dirty="0">
                <a:latin typeface="Comic Sans MS" pitchFamily="66" charset="0"/>
              </a:rPr>
              <a:t>)</a:t>
            </a: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Price may vary based upon volume, time or 	 		economic conditions FAR </a:t>
            </a:r>
            <a:r>
              <a:rPr lang="en-US" sz="2600" dirty="0" smtClean="0">
                <a:latin typeface="Comic Sans MS" pitchFamily="66" charset="0"/>
              </a:rPr>
              <a:t>16.203-1</a:t>
            </a: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a:t>
            </a:r>
            <a:r>
              <a:rPr lang="en-US" sz="2600" dirty="0" smtClean="0">
                <a:latin typeface="Comic Sans MS" pitchFamily="66" charset="0"/>
              </a:rPr>
              <a:t>  </a:t>
            </a:r>
            <a:r>
              <a:rPr lang="en-US" sz="2600" dirty="0">
                <a:latin typeface="Comic Sans MS" pitchFamily="66" charset="0"/>
              </a:rPr>
              <a:t>CO is required to conduct a price analysis.</a:t>
            </a:r>
          </a:p>
          <a:p>
            <a:pPr lvl="1">
              <a:spcBef>
                <a:spcPct val="10000"/>
              </a:spcBef>
              <a:spcAft>
                <a:spcPct val="10000"/>
              </a:spcAft>
              <a:buFont typeface="Wingdings" pitchFamily="2" charset="2"/>
              <a:buChar char="§"/>
              <a:tabLst>
                <a:tab pos="800100" algn="l"/>
              </a:tabLst>
              <a:defRPr/>
            </a:pPr>
            <a:endParaRPr lang="en-US" sz="2600" dirty="0">
              <a:latin typeface="Comic Sans MS" pitchFamily="66" charset="0"/>
            </a:endParaRPr>
          </a:p>
          <a:p>
            <a:pPr lvl="1">
              <a:spcBef>
                <a:spcPct val="10000"/>
              </a:spcBef>
              <a:spcAft>
                <a:spcPct val="10000"/>
              </a:spcAft>
              <a:buFont typeface="Wingdings" pitchFamily="2" charset="2"/>
              <a:buChar char="§"/>
              <a:tabLst>
                <a:tab pos="800100" algn="l"/>
              </a:tabLst>
              <a:defRPr/>
            </a:pPr>
            <a:endParaRPr lang="en-US" sz="2800" dirty="0">
              <a:latin typeface="Comic Sans MS" pitchFamily="66" charset="0"/>
            </a:endParaRPr>
          </a:p>
        </p:txBody>
      </p:sp>
      <p:sp>
        <p:nvSpPr>
          <p:cNvPr id="31748" name="Text Box 5"/>
          <p:cNvSpPr txBox="1">
            <a:spLocks noChangeArrowheads="1"/>
          </p:cNvSpPr>
          <p:nvPr/>
        </p:nvSpPr>
        <p:spPr bwMode="auto">
          <a:xfrm>
            <a:off x="0" y="914401"/>
            <a:ext cx="9144000" cy="523220"/>
          </a:xfrm>
          <a:prstGeom prst="rect">
            <a:avLst/>
          </a:prstGeom>
          <a:noFill/>
          <a:ln w="9525">
            <a:noFill/>
            <a:miter lim="800000"/>
            <a:headEnd/>
            <a:tailEnd/>
          </a:ln>
        </p:spPr>
        <p:txBody>
          <a:bodyPr>
            <a:spAutoFit/>
          </a:bodyPr>
          <a:lstStyle/>
          <a:p>
            <a:pPr>
              <a:spcBef>
                <a:spcPct val="10000"/>
              </a:spcBef>
              <a:spcAft>
                <a:spcPct val="10000"/>
              </a:spcAft>
              <a:buClr>
                <a:schemeClr val="tx1"/>
              </a:buClr>
              <a:buSzPct val="110000"/>
              <a:buFont typeface="Wingdings" pitchFamily="2" charset="2"/>
              <a:buNone/>
              <a:tabLst>
                <a:tab pos="738188" algn="l"/>
                <a:tab pos="1597025" algn="l"/>
              </a:tabLst>
            </a:pPr>
            <a:endParaRPr lang="en-US" sz="2800">
              <a:solidFill>
                <a:schemeClr val="tx2"/>
              </a:solidFill>
              <a:latin typeface="Comic Sans MS" pitchFamily="66" charset="0"/>
            </a:endParaRPr>
          </a:p>
        </p:txBody>
      </p:sp>
    </p:spTree>
    <p:extLst>
      <p:ext uri="{BB962C8B-B14F-4D97-AF65-F5344CB8AC3E}">
        <p14:creationId xmlns:p14="http://schemas.microsoft.com/office/powerpoint/2010/main" val="398734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09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094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509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uiExpand="1" build="p" bldLvl="2"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p:cNvSpPr txBox="1">
            <a:spLocks noChangeArrowheads="1"/>
          </p:cNvSpPr>
          <p:nvPr/>
        </p:nvSpPr>
        <p:spPr bwMode="auto">
          <a:xfrm>
            <a:off x="0" y="1413331"/>
            <a:ext cx="9144000" cy="4893647"/>
          </a:xfrm>
          <a:prstGeom prst="rect">
            <a:avLst/>
          </a:prstGeom>
          <a:noFill/>
          <a:ln w="9525">
            <a:noFill/>
            <a:miter lim="800000"/>
            <a:headEnd/>
            <a:tailEnd/>
          </a:ln>
        </p:spPr>
        <p:txBody>
          <a:bodyPr>
            <a:spAutoFit/>
          </a:bodyPr>
          <a:lstStyle/>
          <a:p>
            <a:pPr marL="568325" indent="-568325">
              <a:spcBef>
                <a:spcPts val="0"/>
              </a:spcBef>
              <a:buNone/>
            </a:pPr>
            <a:r>
              <a:rPr lang="en-US" sz="2400" b="1" dirty="0" smtClean="0">
                <a:solidFill>
                  <a:schemeClr val="bg1">
                    <a:lumMod val="50000"/>
                  </a:schemeClr>
                </a:solidFill>
                <a:latin typeface="Comic Sans MS" pitchFamily="66" charset="0"/>
              </a:rPr>
              <a:t>	</a:t>
            </a:r>
            <a:r>
              <a:rPr lang="en-US" sz="2400" b="1" dirty="0" smtClean="0">
                <a:solidFill>
                  <a:schemeClr val="bg1">
                    <a:lumMod val="25000"/>
                  </a:schemeClr>
                </a:solidFill>
                <a:latin typeface="Comic Sans MS" pitchFamily="66" charset="0"/>
              </a:rPr>
              <a:t>Price </a:t>
            </a:r>
            <a:r>
              <a:rPr lang="en-US" sz="2400" b="1" dirty="0">
                <a:solidFill>
                  <a:schemeClr val="bg1">
                    <a:lumMod val="25000"/>
                  </a:schemeClr>
                </a:solidFill>
                <a:latin typeface="Comic Sans MS" pitchFamily="66" charset="0"/>
              </a:rPr>
              <a:t>analysis </a:t>
            </a:r>
            <a:r>
              <a:rPr lang="en-US" sz="2400" dirty="0">
                <a:latin typeface="Comic Sans MS" pitchFamily="66" charset="0"/>
              </a:rPr>
              <a:t>shall be used when certified cost or </a:t>
            </a:r>
            <a:r>
              <a:rPr lang="en-US" sz="2400" dirty="0" smtClean="0">
                <a:latin typeface="Comic Sans MS" pitchFamily="66" charset="0"/>
              </a:rPr>
              <a:t>pricing data </a:t>
            </a:r>
            <a:r>
              <a:rPr lang="en-US" sz="2400" dirty="0">
                <a:latin typeface="Comic Sans MS" pitchFamily="66" charset="0"/>
              </a:rPr>
              <a:t>are not required </a:t>
            </a:r>
            <a:r>
              <a:rPr lang="en-US" sz="2400" dirty="0" smtClean="0">
                <a:latin typeface="Comic Sans MS" pitchFamily="66" charset="0"/>
              </a:rPr>
              <a:t>- see </a:t>
            </a:r>
            <a:r>
              <a:rPr lang="en-US" sz="2400" dirty="0">
                <a:latin typeface="Comic Sans MS" pitchFamily="66" charset="0"/>
              </a:rPr>
              <a:t>paragraph (b) of this subsection and </a:t>
            </a:r>
            <a:r>
              <a:rPr lang="en-US" sz="2400" dirty="0" smtClean="0">
                <a:latin typeface="Comic Sans MS" pitchFamily="66" charset="0"/>
                <a:hlinkClick r:id="rId3" action="ppaction://hlinkfile"/>
              </a:rPr>
              <a:t>15.404-3</a:t>
            </a:r>
            <a:r>
              <a:rPr lang="en-US" sz="2400" dirty="0" smtClean="0">
                <a:latin typeface="Comic Sans MS" pitchFamily="66" charset="0"/>
              </a:rPr>
              <a:t>. </a:t>
            </a:r>
            <a:endParaRPr lang="en-US" sz="2400" dirty="0">
              <a:latin typeface="Comic Sans MS" pitchFamily="66" charset="0"/>
            </a:endParaRPr>
          </a:p>
          <a:p>
            <a:pPr marL="568325" indent="-568325">
              <a:spcBef>
                <a:spcPts val="0"/>
              </a:spcBef>
              <a:buNone/>
            </a:pPr>
            <a:endParaRPr lang="en-US" sz="800" dirty="0">
              <a:latin typeface="Comic Sans MS" pitchFamily="66" charset="0"/>
            </a:endParaRPr>
          </a:p>
          <a:p>
            <a:pPr marL="1028700" indent="-742950">
              <a:buNone/>
            </a:pPr>
            <a:r>
              <a:rPr lang="en-US" sz="2400" dirty="0">
                <a:latin typeface="Comic Sans MS" pitchFamily="66" charset="0"/>
              </a:rPr>
              <a:t> </a:t>
            </a:r>
            <a:r>
              <a:rPr lang="en-US" sz="2400" dirty="0" smtClean="0">
                <a:latin typeface="Comic Sans MS" pitchFamily="66" charset="0"/>
              </a:rPr>
              <a:t>   </a:t>
            </a:r>
            <a:r>
              <a:rPr lang="en-US" sz="2400" dirty="0" err="1" smtClean="0">
                <a:latin typeface="Comic Sans MS" pitchFamily="66" charset="0"/>
              </a:rPr>
              <a:t>i</a:t>
            </a:r>
            <a:r>
              <a:rPr lang="en-US" sz="2400" dirty="0">
                <a:latin typeface="Comic Sans MS" pitchFamily="66" charset="0"/>
              </a:rPr>
              <a:t>) </a:t>
            </a:r>
            <a:r>
              <a:rPr lang="en-US" sz="2400" dirty="0" smtClean="0">
                <a:latin typeface="Comic Sans MS" pitchFamily="66" charset="0"/>
              </a:rPr>
              <a:t> Comparison </a:t>
            </a:r>
            <a:r>
              <a:rPr lang="en-US" sz="2400" dirty="0">
                <a:latin typeface="Comic Sans MS" pitchFamily="66" charset="0"/>
              </a:rPr>
              <a:t>of proposed prices received in response to </a:t>
            </a:r>
            <a:r>
              <a:rPr lang="en-US" sz="2400" dirty="0" smtClean="0">
                <a:latin typeface="Comic Sans MS" pitchFamily="66" charset="0"/>
              </a:rPr>
              <a:t>the solicitation.</a:t>
            </a:r>
          </a:p>
          <a:p>
            <a:pPr marL="1030288" indent="-568325">
              <a:buNone/>
            </a:pPr>
            <a:r>
              <a:rPr lang="en-US" sz="800" dirty="0" smtClean="0">
                <a:latin typeface="Comic Sans MS" pitchFamily="66" charset="0"/>
              </a:rPr>
              <a:t>  </a:t>
            </a:r>
            <a:endParaRPr lang="en-US" sz="800" dirty="0">
              <a:latin typeface="Comic Sans MS" pitchFamily="66" charset="0"/>
            </a:endParaRPr>
          </a:p>
          <a:p>
            <a:pPr marL="1030288" indent="-568325">
              <a:buNone/>
            </a:pPr>
            <a:r>
              <a:rPr lang="en-US" sz="2400" dirty="0" smtClean="0">
                <a:latin typeface="Comic Sans MS" pitchFamily="66" charset="0"/>
              </a:rPr>
              <a:t>(</a:t>
            </a:r>
            <a:r>
              <a:rPr lang="en-US" sz="2400" dirty="0">
                <a:latin typeface="Comic Sans MS" pitchFamily="66" charset="0"/>
              </a:rPr>
              <a:t>ii)  </a:t>
            </a:r>
            <a:r>
              <a:rPr lang="en-US" sz="2400" dirty="0" smtClean="0">
                <a:latin typeface="Comic Sans MS" pitchFamily="66" charset="0"/>
              </a:rPr>
              <a:t>Comparison </a:t>
            </a:r>
            <a:r>
              <a:rPr lang="en-US" sz="2400" dirty="0">
                <a:latin typeface="Comic Sans MS" pitchFamily="66" charset="0"/>
              </a:rPr>
              <a:t>of the proposed prices to historical prices paid, </a:t>
            </a:r>
            <a:r>
              <a:rPr lang="en-US" sz="2400" dirty="0" smtClean="0">
                <a:latin typeface="Comic Sans MS" pitchFamily="66" charset="0"/>
              </a:rPr>
              <a:t>whether </a:t>
            </a:r>
            <a:r>
              <a:rPr lang="en-US" sz="2400" dirty="0">
                <a:latin typeface="Comic Sans MS" pitchFamily="66" charset="0"/>
              </a:rPr>
              <a:t>by the Government or other than the Government, for the same or </a:t>
            </a:r>
            <a:r>
              <a:rPr lang="en-US" sz="2400" dirty="0" smtClean="0">
                <a:latin typeface="Comic Sans MS" pitchFamily="66" charset="0"/>
              </a:rPr>
              <a:t>similar items.  </a:t>
            </a:r>
          </a:p>
          <a:p>
            <a:pPr marL="1030288" indent="-568325">
              <a:buNone/>
            </a:pPr>
            <a:endParaRPr lang="en-US" sz="800" dirty="0" smtClean="0">
              <a:latin typeface="Comic Sans MS" pitchFamily="66" charset="0"/>
            </a:endParaRPr>
          </a:p>
          <a:p>
            <a:pPr marL="1030288" indent="-568325">
              <a:buNone/>
            </a:pPr>
            <a:r>
              <a:rPr lang="en-US" sz="2400" dirty="0" smtClean="0">
                <a:latin typeface="Comic Sans MS" pitchFamily="66" charset="0"/>
              </a:rPr>
              <a:t>(</a:t>
            </a:r>
            <a:r>
              <a:rPr lang="en-US" sz="2400" dirty="0">
                <a:latin typeface="Comic Sans MS" pitchFamily="66" charset="0"/>
              </a:rPr>
              <a:t>iii) </a:t>
            </a:r>
            <a:r>
              <a:rPr lang="en-US" sz="2400" dirty="0" smtClean="0">
                <a:latin typeface="Comic Sans MS" pitchFamily="66" charset="0"/>
              </a:rPr>
              <a:t>Use </a:t>
            </a:r>
            <a:r>
              <a:rPr lang="en-US" sz="2400" dirty="0">
                <a:latin typeface="Comic Sans MS" pitchFamily="66" charset="0"/>
              </a:rPr>
              <a:t>of parametric estimating methods/application of rough yardsticks (such as dollars per pound or per horsepower, or other units) to highlight significant inconsistencies that warrant additional pricing inquiry. </a:t>
            </a:r>
          </a:p>
        </p:txBody>
      </p:sp>
      <p:sp>
        <p:nvSpPr>
          <p:cNvPr id="5" name="Text Box 2"/>
          <p:cNvSpPr txBox="1">
            <a:spLocks noChangeArrowheads="1"/>
          </p:cNvSpPr>
          <p:nvPr/>
        </p:nvSpPr>
        <p:spPr bwMode="auto">
          <a:xfrm>
            <a:off x="381000" y="218182"/>
            <a:ext cx="8229600" cy="1077218"/>
          </a:xfrm>
          <a:prstGeom prst="rect">
            <a:avLst/>
          </a:prstGeom>
          <a:solidFill>
            <a:schemeClr val="bg1">
              <a:lumMod val="25000"/>
            </a:schemeClr>
          </a:solidFill>
          <a:ln w="38100">
            <a:headEnd/>
            <a:tailEnd/>
          </a:ln>
          <a:effectLst/>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3200" dirty="0">
                <a:solidFill>
                  <a:srgbClr val="FFFFFF"/>
                </a:solidFill>
                <a:latin typeface="Comic Sans MS" pitchFamily="66" charset="0"/>
              </a:rPr>
              <a:t>The Contracting Officer (CO) is </a:t>
            </a:r>
            <a:r>
              <a:rPr lang="en-US" sz="3200" dirty="0" smtClean="0">
                <a:solidFill>
                  <a:srgbClr val="FFFFFF"/>
                </a:solidFill>
                <a:latin typeface="Comic Sans MS" pitchFamily="66" charset="0"/>
              </a:rPr>
              <a:t>Responsible </a:t>
            </a:r>
            <a:r>
              <a:rPr lang="en-US" sz="3200" dirty="0">
                <a:solidFill>
                  <a:srgbClr val="FFFFFF"/>
                </a:solidFill>
                <a:latin typeface="Comic Sans MS" pitchFamily="66" charset="0"/>
              </a:rPr>
              <a:t>for A</a:t>
            </a:r>
            <a:r>
              <a:rPr lang="en-US" sz="3200" dirty="0" smtClean="0">
                <a:solidFill>
                  <a:srgbClr val="FFFFFF"/>
                </a:solidFill>
                <a:latin typeface="Comic Sans MS" pitchFamily="66" charset="0"/>
              </a:rPr>
              <a:t>nalyzing Price</a:t>
            </a:r>
            <a:endParaRPr lang="en-US" sz="3200" dirty="0">
              <a:solidFill>
                <a:srgbClr val="FFFFFF"/>
              </a:solidFill>
              <a:latin typeface="Comic Sans MS" pitchFamily="66" charset="0"/>
            </a:endParaRPr>
          </a:p>
        </p:txBody>
      </p:sp>
    </p:spTree>
    <p:extLst>
      <p:ext uri="{BB962C8B-B14F-4D97-AF65-F5344CB8AC3E}">
        <p14:creationId xmlns:p14="http://schemas.microsoft.com/office/powerpoint/2010/main" val="20452092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1"/>
            <a:ext cx="8305800" cy="646331"/>
          </a:xfrm>
          <a:prstGeom prst="rect">
            <a:avLst/>
          </a:prstGeom>
          <a:solidFill>
            <a:schemeClr val="bg1">
              <a:lumMod val="25000"/>
            </a:schemeClr>
          </a:solidFill>
          <a:ln w="38100">
            <a:solidFill>
              <a:schemeClr val="tx1"/>
            </a:solidFill>
            <a:miter lim="800000"/>
            <a:headEnd/>
            <a:tailEnd/>
          </a:ln>
        </p:spPr>
        <p:txBody>
          <a:bodyPr>
            <a:spAutoFit/>
          </a:bodyPr>
          <a:lstStyle/>
          <a:p>
            <a:pPr algn="ctr">
              <a:spcBef>
                <a:spcPct val="50000"/>
              </a:spcBef>
              <a:defRPr/>
            </a:pPr>
            <a:r>
              <a:rPr lang="en-US" sz="3600" dirty="0" smtClean="0">
                <a:solidFill>
                  <a:srgbClr val="FFFFFF"/>
                </a:solidFill>
                <a:latin typeface="Comic Sans MS" pitchFamily="66" charset="0"/>
              </a:rPr>
              <a:t>Firm Fixed </a:t>
            </a:r>
            <a:r>
              <a:rPr lang="en-US" sz="3600" dirty="0">
                <a:solidFill>
                  <a:srgbClr val="FFFFFF"/>
                </a:solidFill>
                <a:latin typeface="Comic Sans MS" pitchFamily="66" charset="0"/>
              </a:rPr>
              <a:t>Price </a:t>
            </a:r>
            <a:r>
              <a:rPr lang="en-US" sz="3600" dirty="0" smtClean="0">
                <a:solidFill>
                  <a:srgbClr val="FFFFFF"/>
                </a:solidFill>
                <a:latin typeface="Comic Sans MS" pitchFamily="66" charset="0"/>
              </a:rPr>
              <a:t>(FFPC</a:t>
            </a:r>
            <a:r>
              <a:rPr lang="en-US" sz="3600" dirty="0">
                <a:solidFill>
                  <a:srgbClr val="FFFFFF"/>
                </a:solidFill>
                <a:latin typeface="Comic Sans MS" pitchFamily="66" charset="0"/>
              </a:rPr>
              <a:t>)</a:t>
            </a:r>
          </a:p>
        </p:txBody>
      </p:sp>
      <p:sp>
        <p:nvSpPr>
          <p:cNvPr id="850947" name="Text Box 3"/>
          <p:cNvSpPr txBox="1">
            <a:spLocks noChangeArrowheads="1"/>
          </p:cNvSpPr>
          <p:nvPr/>
        </p:nvSpPr>
        <p:spPr bwMode="auto">
          <a:xfrm>
            <a:off x="76200" y="1356360"/>
            <a:ext cx="8686800" cy="4367349"/>
          </a:xfrm>
          <a:prstGeom prst="rect">
            <a:avLst/>
          </a:prstGeom>
          <a:noFill/>
          <a:ln w="9525">
            <a:noFill/>
            <a:miter lim="800000"/>
            <a:headEnd/>
            <a:tailEnd/>
          </a:ln>
        </p:spPr>
        <p:txBody>
          <a:bodyPr>
            <a:spAutoFit/>
          </a:bodyPr>
          <a:lstStyle/>
          <a:p>
            <a:pPr marL="800100" lvl="1" indent="-342900">
              <a:spcBef>
                <a:spcPct val="10000"/>
              </a:spcBef>
              <a:spcAft>
                <a:spcPct val="10000"/>
              </a:spcAft>
              <a:buFont typeface="Wingdings" pitchFamily="2" charset="2"/>
              <a:buChar char="§"/>
              <a:tabLst>
                <a:tab pos="800100" algn="l"/>
                <a:tab pos="1143000" algn="l"/>
              </a:tabLst>
              <a:defRPr/>
            </a:pPr>
            <a:r>
              <a:rPr lang="en-US" sz="2800" dirty="0" smtClean="0">
                <a:latin typeface="Comic Sans MS" pitchFamily="66" charset="0"/>
              </a:rPr>
              <a:t>  </a:t>
            </a:r>
            <a:r>
              <a:rPr lang="en-US" sz="2600" dirty="0" smtClean="0">
                <a:latin typeface="Comic Sans MS" pitchFamily="66" charset="0"/>
              </a:rPr>
              <a:t>Fixed Price </a:t>
            </a:r>
            <a:r>
              <a:rPr lang="en-US" sz="2600" dirty="0">
                <a:latin typeface="Comic Sans MS" pitchFamily="66" charset="0"/>
              </a:rPr>
              <a:t>is set </a:t>
            </a:r>
            <a:r>
              <a:rPr lang="en-US" sz="2600" dirty="0" smtClean="0">
                <a:latin typeface="Comic Sans MS" pitchFamily="66" charset="0"/>
              </a:rPr>
              <a:t>with no adjustments.</a:t>
            </a:r>
          </a:p>
          <a:p>
            <a:pPr marL="800100" lvl="1" indent="-342900">
              <a:spcBef>
                <a:spcPct val="10000"/>
              </a:spcBef>
              <a:spcAft>
                <a:spcPct val="10000"/>
              </a:spcAft>
              <a:buFont typeface="Wingdings" pitchFamily="2" charset="2"/>
              <a:buChar char="§"/>
              <a:tabLst>
                <a:tab pos="1028700" algn="l"/>
                <a:tab pos="1143000" algn="l"/>
              </a:tabLst>
              <a:defRPr/>
            </a:pPr>
            <a:r>
              <a:rPr lang="en-US" sz="2600" dirty="0">
                <a:latin typeface="Comic Sans MS" pitchFamily="66" charset="0"/>
              </a:rPr>
              <a:t> </a:t>
            </a:r>
            <a:r>
              <a:rPr lang="en-US" sz="2600" dirty="0" smtClean="0">
                <a:latin typeface="Comic Sans MS" pitchFamily="66" charset="0"/>
              </a:rPr>
              <a:t> Often used by industry when contracting 	      	with universities for small work components.</a:t>
            </a:r>
          </a:p>
          <a:p>
            <a:pPr marL="800100" lvl="1" indent="-342900">
              <a:spcBef>
                <a:spcPct val="10000"/>
              </a:spcBef>
              <a:spcAft>
                <a:spcPct val="10000"/>
              </a:spcAft>
              <a:buFont typeface="Wingdings" pitchFamily="2" charset="2"/>
              <a:buChar char="§"/>
              <a:tabLst>
                <a:tab pos="1028700" algn="l"/>
                <a:tab pos="1143000" algn="l"/>
              </a:tabLst>
              <a:defRPr/>
            </a:pPr>
            <a:r>
              <a:rPr lang="en-US" sz="2600" dirty="0">
                <a:latin typeface="Comic Sans MS" pitchFamily="66" charset="0"/>
              </a:rPr>
              <a:t> </a:t>
            </a:r>
            <a:r>
              <a:rPr lang="en-US" sz="2600" dirty="0" smtClean="0">
                <a:latin typeface="Comic Sans MS" pitchFamily="66" charset="0"/>
              </a:rPr>
              <a:t> Be careful, you are responsible for the		deliverable even if costs run higher than 		the fixed price.</a:t>
            </a:r>
          </a:p>
          <a:p>
            <a:pPr marL="800100" lvl="1" indent="-342900">
              <a:spcBef>
                <a:spcPct val="10000"/>
              </a:spcBef>
              <a:spcAft>
                <a:spcPct val="10000"/>
              </a:spcAft>
              <a:buFont typeface="Wingdings" pitchFamily="2" charset="2"/>
              <a:buChar char="§"/>
              <a:tabLst>
                <a:tab pos="971550" algn="l"/>
                <a:tab pos="1143000" algn="l"/>
              </a:tabLst>
              <a:defRPr/>
            </a:pPr>
            <a:r>
              <a:rPr lang="en-US" sz="2600" dirty="0">
                <a:latin typeface="Comic Sans MS" pitchFamily="66" charset="0"/>
              </a:rPr>
              <a:t> </a:t>
            </a:r>
            <a:r>
              <a:rPr lang="en-US" sz="2600" dirty="0" smtClean="0">
                <a:latin typeface="Comic Sans MS" pitchFamily="66" charset="0"/>
              </a:rPr>
              <a:t> </a:t>
            </a:r>
            <a:r>
              <a:rPr lang="en-US" sz="2600" u="sng" dirty="0" smtClean="0">
                <a:solidFill>
                  <a:schemeClr val="bg1">
                    <a:lumMod val="25000"/>
                  </a:schemeClr>
                </a:solidFill>
                <a:latin typeface="Comic Sans MS" pitchFamily="66" charset="0"/>
              </a:rPr>
              <a:t>Residual funds</a:t>
            </a:r>
            <a:r>
              <a:rPr lang="en-US" sz="2600" dirty="0" smtClean="0">
                <a:solidFill>
                  <a:schemeClr val="bg1">
                    <a:lumMod val="25000"/>
                  </a:schemeClr>
                </a:solidFill>
                <a:latin typeface="Comic Sans MS" pitchFamily="66" charset="0"/>
              </a:rPr>
              <a:t> </a:t>
            </a:r>
            <a:r>
              <a:rPr lang="en-US" sz="2600" dirty="0" smtClean="0">
                <a:latin typeface="Comic Sans MS" pitchFamily="66" charset="0"/>
              </a:rPr>
              <a:t>– If actual costs run below 	fixed price, you may (based upon your 	institution’s policy</a:t>
            </a:r>
            <a:r>
              <a:rPr lang="en-US" sz="2600" dirty="0">
                <a:latin typeface="Comic Sans MS" pitchFamily="66" charset="0"/>
              </a:rPr>
              <a:t>)</a:t>
            </a:r>
            <a:r>
              <a:rPr lang="en-US" sz="2600" dirty="0" smtClean="0">
                <a:latin typeface="Comic Sans MS" pitchFamily="66" charset="0"/>
              </a:rPr>
              <a:t> keep excess funds to be 	used for other non-profit purposes.</a:t>
            </a:r>
            <a:endParaRPr lang="en-US" sz="2600" dirty="0">
              <a:latin typeface="Comic Sans MS" pitchFamily="66" charset="0"/>
            </a:endParaRPr>
          </a:p>
        </p:txBody>
      </p:sp>
      <p:sp>
        <p:nvSpPr>
          <p:cNvPr id="32772" name="Text Box 5"/>
          <p:cNvSpPr txBox="1">
            <a:spLocks noChangeArrowheads="1"/>
          </p:cNvSpPr>
          <p:nvPr/>
        </p:nvSpPr>
        <p:spPr bwMode="auto">
          <a:xfrm>
            <a:off x="0" y="914401"/>
            <a:ext cx="9144000" cy="523220"/>
          </a:xfrm>
          <a:prstGeom prst="rect">
            <a:avLst/>
          </a:prstGeom>
          <a:noFill/>
          <a:ln w="9525">
            <a:noFill/>
            <a:miter lim="800000"/>
            <a:headEnd/>
            <a:tailEnd/>
          </a:ln>
        </p:spPr>
        <p:txBody>
          <a:bodyPr>
            <a:spAutoFit/>
          </a:bodyPr>
          <a:lstStyle/>
          <a:p>
            <a:pPr>
              <a:spcBef>
                <a:spcPct val="10000"/>
              </a:spcBef>
              <a:spcAft>
                <a:spcPct val="10000"/>
              </a:spcAft>
              <a:buClr>
                <a:schemeClr val="tx1"/>
              </a:buClr>
              <a:buSzPct val="110000"/>
              <a:buFont typeface="Wingdings" pitchFamily="2" charset="2"/>
              <a:buNone/>
              <a:tabLst>
                <a:tab pos="738188" algn="l"/>
                <a:tab pos="1597025" algn="l"/>
              </a:tabLst>
            </a:pPr>
            <a:endParaRPr lang="en-US" sz="2800">
              <a:solidFill>
                <a:schemeClr val="tx2"/>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09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09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509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509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build="p" bldLvl="2"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381000" y="228600"/>
            <a:ext cx="8305800" cy="646331"/>
          </a:xfrm>
          <a:prstGeom prst="rect">
            <a:avLst/>
          </a:prstGeom>
          <a:solidFill>
            <a:schemeClr val="bg1">
              <a:lumMod val="25000"/>
            </a:schemeClr>
          </a:solidFill>
          <a:ln w="38100">
            <a:solidFill>
              <a:schemeClr val="tx1"/>
            </a:solidFill>
            <a:miter lim="800000"/>
            <a:headEnd/>
            <a:tailEnd/>
          </a:ln>
        </p:spPr>
        <p:txBody>
          <a:bodyPr>
            <a:spAutoFit/>
          </a:bodyPr>
          <a:lstStyle/>
          <a:p>
            <a:pPr algn="ctr">
              <a:spcBef>
                <a:spcPct val="50000"/>
              </a:spcBef>
              <a:defRPr/>
            </a:pPr>
            <a:r>
              <a:rPr lang="en-US" sz="3600" dirty="0">
                <a:solidFill>
                  <a:srgbClr val="FFFFFF"/>
                </a:solidFill>
                <a:latin typeface="Comic Sans MS" pitchFamily="66" charset="0"/>
              </a:rPr>
              <a:t>Fixed Price Level of Effort Contract</a:t>
            </a:r>
          </a:p>
        </p:txBody>
      </p:sp>
      <p:sp>
        <p:nvSpPr>
          <p:cNvPr id="850947" name="Text Box 3"/>
          <p:cNvSpPr txBox="1">
            <a:spLocks noChangeArrowheads="1"/>
          </p:cNvSpPr>
          <p:nvPr/>
        </p:nvSpPr>
        <p:spPr bwMode="auto">
          <a:xfrm>
            <a:off x="76200" y="914400"/>
            <a:ext cx="8763000" cy="6204776"/>
          </a:xfrm>
          <a:prstGeom prst="rect">
            <a:avLst/>
          </a:prstGeom>
          <a:noFill/>
          <a:ln w="9525">
            <a:noFill/>
            <a:miter lim="800000"/>
            <a:headEnd/>
            <a:tailEnd/>
          </a:ln>
        </p:spPr>
        <p:txBody>
          <a:bodyPr wrap="square">
            <a:spAutoFit/>
          </a:bodyPr>
          <a:lstStyle/>
          <a:p>
            <a:pPr marL="800100" lvl="1" indent="-342900">
              <a:spcBef>
                <a:spcPct val="10000"/>
              </a:spcBef>
              <a:spcAft>
                <a:spcPct val="10000"/>
              </a:spcAft>
              <a:buFont typeface="Wingdings" pitchFamily="2" charset="2"/>
              <a:buChar char="§"/>
              <a:tabLst>
                <a:tab pos="800100" algn="l"/>
              </a:tabLst>
              <a:defRPr/>
            </a:pPr>
            <a:r>
              <a:rPr lang="en-US" sz="2800" dirty="0">
                <a:latin typeface="Comic Sans MS" pitchFamily="66" charset="0"/>
              </a:rPr>
              <a:t> </a:t>
            </a:r>
            <a:r>
              <a:rPr lang="en-US" sz="2600" dirty="0">
                <a:latin typeface="Comic Sans MS" pitchFamily="66" charset="0"/>
              </a:rPr>
              <a:t>Variation of FPC where contractor is to </a:t>
            </a:r>
            <a:r>
              <a:rPr lang="en-US" sz="2600" dirty="0" smtClean="0">
                <a:latin typeface="Comic Sans MS" pitchFamily="66" charset="0"/>
              </a:rPr>
              <a:t>provide  	specified </a:t>
            </a:r>
            <a:r>
              <a:rPr lang="en-US" sz="2600" dirty="0">
                <a:latin typeface="Comic Sans MS" pitchFamily="66" charset="0"/>
              </a:rPr>
              <a:t>level of effort over a </a:t>
            </a:r>
            <a:r>
              <a:rPr lang="en-US" sz="2600" dirty="0" smtClean="0">
                <a:latin typeface="Comic Sans MS" pitchFamily="66" charset="0"/>
              </a:rPr>
              <a:t>defined period</a:t>
            </a:r>
            <a:r>
              <a:rPr lang="en-US" sz="2600" dirty="0">
                <a:latin typeface="Comic Sans MS" pitchFamily="66" charset="0"/>
              </a:rPr>
              <a:t> </a:t>
            </a:r>
            <a:r>
              <a:rPr lang="en-US" sz="2600" dirty="0" smtClean="0">
                <a:latin typeface="Comic Sans MS" pitchFamily="66" charset="0"/>
              </a:rPr>
              <a:t>of 	time – primarily used </a:t>
            </a:r>
            <a:r>
              <a:rPr lang="en-US" sz="2600" dirty="0">
                <a:latin typeface="Comic Sans MS" pitchFamily="66" charset="0"/>
              </a:rPr>
              <a:t>for </a:t>
            </a:r>
            <a:r>
              <a:rPr lang="en-US" sz="2600" dirty="0" smtClean="0">
                <a:latin typeface="Comic Sans MS" pitchFamily="66" charset="0"/>
              </a:rPr>
              <a:t>“Staffing </a:t>
            </a:r>
            <a:r>
              <a:rPr lang="en-US" sz="2600" dirty="0">
                <a:latin typeface="Comic Sans MS" pitchFamily="66" charset="0"/>
              </a:rPr>
              <a:t>C</a:t>
            </a:r>
            <a:r>
              <a:rPr lang="en-US" sz="2600" dirty="0" smtClean="0">
                <a:latin typeface="Comic Sans MS" pitchFamily="66" charset="0"/>
              </a:rPr>
              <a:t>ontracts.”</a:t>
            </a:r>
          </a:p>
          <a:p>
            <a:pPr marL="800100" lvl="1" indent="-342900">
              <a:spcBef>
                <a:spcPct val="10000"/>
              </a:spcBef>
              <a:spcAft>
                <a:spcPct val="10000"/>
              </a:spcAft>
              <a:buFont typeface="Wingdings" pitchFamily="2" charset="2"/>
              <a:buChar char="§"/>
              <a:tabLst>
                <a:tab pos="800100" algn="l"/>
              </a:tabLst>
              <a:defRPr/>
            </a:pPr>
            <a:r>
              <a:rPr lang="en-US" sz="2600" dirty="0">
                <a:latin typeface="Comic Sans MS" pitchFamily="66" charset="0"/>
              </a:rPr>
              <a:t> </a:t>
            </a:r>
            <a:r>
              <a:rPr lang="en-US" sz="2600" u="sng" dirty="0" smtClean="0">
                <a:solidFill>
                  <a:schemeClr val="bg1">
                    <a:lumMod val="25000"/>
                  </a:schemeClr>
                </a:solidFill>
                <a:latin typeface="Comic Sans MS" pitchFamily="66" charset="0"/>
              </a:rPr>
              <a:t>Be cautious</a:t>
            </a:r>
            <a:r>
              <a:rPr lang="en-US" sz="2600" dirty="0" smtClean="0">
                <a:solidFill>
                  <a:schemeClr val="bg1">
                    <a:lumMod val="25000"/>
                  </a:schemeClr>
                </a:solidFill>
                <a:latin typeface="Comic Sans MS" pitchFamily="66" charset="0"/>
              </a:rPr>
              <a:t> </a:t>
            </a:r>
            <a:r>
              <a:rPr lang="en-US" sz="2600" dirty="0" smtClean="0">
                <a:latin typeface="Comic Sans MS" pitchFamily="66" charset="0"/>
              </a:rPr>
              <a:t>and don’t </a:t>
            </a:r>
            <a:r>
              <a:rPr lang="en-US" sz="2600" dirty="0">
                <a:latin typeface="Comic Sans MS" pitchFamily="66" charset="0"/>
              </a:rPr>
              <a:t>accept this </a:t>
            </a:r>
            <a:r>
              <a:rPr lang="en-US" sz="2600" dirty="0" smtClean="0">
                <a:latin typeface="Comic Sans MS" pitchFamily="66" charset="0"/>
              </a:rPr>
              <a:t>type of 	contract unless your accounting </a:t>
            </a:r>
            <a:r>
              <a:rPr lang="en-US" sz="2600" dirty="0">
                <a:latin typeface="Comic Sans MS" pitchFamily="66" charset="0"/>
              </a:rPr>
              <a:t>system can </a:t>
            </a:r>
            <a:r>
              <a:rPr lang="en-US" sz="2600" dirty="0" smtClean="0">
                <a:latin typeface="Comic Sans MS" pitchFamily="66" charset="0"/>
              </a:rPr>
              <a:t>	comply with the special requirements.</a:t>
            </a:r>
          </a:p>
          <a:p>
            <a:pPr marL="800100" lvl="1" indent="-342900">
              <a:spcBef>
                <a:spcPct val="10000"/>
              </a:spcBef>
              <a:spcAft>
                <a:spcPct val="10000"/>
              </a:spcAft>
              <a:buClr>
                <a:schemeClr val="tx1"/>
              </a:buClr>
              <a:buFont typeface="Wingdings" pitchFamily="2" charset="2"/>
              <a:buChar char="§"/>
              <a:tabLst>
                <a:tab pos="800100" algn="l"/>
              </a:tabLst>
              <a:defRPr/>
            </a:pPr>
            <a:r>
              <a:rPr lang="en-US" sz="2600" b="1" dirty="0" smtClean="0">
                <a:solidFill>
                  <a:srgbClr val="0070C0"/>
                </a:solidFill>
                <a:latin typeface="Comic Sans MS" pitchFamily="66" charset="0"/>
              </a:rPr>
              <a:t> </a:t>
            </a:r>
            <a:r>
              <a:rPr lang="en-US" sz="2600" dirty="0" smtClean="0">
                <a:latin typeface="Comic Sans MS" pitchFamily="66" charset="0"/>
              </a:rPr>
              <a:t>Reimbursement for </a:t>
            </a:r>
            <a:r>
              <a:rPr lang="en-US" sz="2600" dirty="0">
                <a:latin typeface="Comic Sans MS" pitchFamily="66" charset="0"/>
              </a:rPr>
              <a:t>hours </a:t>
            </a:r>
            <a:r>
              <a:rPr lang="en-US" sz="2600" dirty="0" smtClean="0">
                <a:latin typeface="Comic Sans MS" pitchFamily="66" charset="0"/>
              </a:rPr>
              <a:t>(week or months) of </a:t>
            </a:r>
            <a:r>
              <a:rPr lang="en-US" sz="2600" dirty="0" smtClean="0">
                <a:solidFill>
                  <a:schemeClr val="bg1">
                    <a:lumMod val="25000"/>
                  </a:schemeClr>
                </a:solidFill>
                <a:latin typeface="Comic Sans MS" pitchFamily="66" charset="0"/>
              </a:rPr>
              <a:t>	</a:t>
            </a:r>
            <a:r>
              <a:rPr lang="en-US" sz="2600" u="sng" dirty="0" smtClean="0">
                <a:solidFill>
                  <a:schemeClr val="bg1">
                    <a:lumMod val="25000"/>
                  </a:schemeClr>
                </a:solidFill>
                <a:latin typeface="Comic Sans MS" pitchFamily="66" charset="0"/>
              </a:rPr>
              <a:t>work provided</a:t>
            </a:r>
            <a:r>
              <a:rPr lang="en-US" sz="2600" dirty="0" smtClean="0">
                <a:latin typeface="Comic Sans MS" pitchFamily="66" charset="0"/>
              </a:rPr>
              <a:t>, </a:t>
            </a:r>
            <a:r>
              <a:rPr lang="en-US" sz="2600" dirty="0">
                <a:latin typeface="Comic Sans MS" pitchFamily="66" charset="0"/>
              </a:rPr>
              <a:t>not costs </a:t>
            </a:r>
            <a:r>
              <a:rPr lang="en-US" sz="2600" dirty="0" smtClean="0">
                <a:latin typeface="Comic Sans MS" pitchFamily="66" charset="0"/>
              </a:rPr>
              <a:t>incurred.</a:t>
            </a:r>
          </a:p>
          <a:p>
            <a:pPr marL="800100" lvl="1" indent="-342900">
              <a:spcBef>
                <a:spcPct val="10000"/>
              </a:spcBef>
              <a:spcAft>
                <a:spcPct val="10000"/>
              </a:spcAft>
              <a:buClr>
                <a:schemeClr val="tx1"/>
              </a:buClr>
              <a:buFont typeface="Wingdings" pitchFamily="2" charset="2"/>
              <a:buChar char="§"/>
              <a:tabLst>
                <a:tab pos="800100" algn="l"/>
              </a:tabLst>
              <a:defRPr/>
            </a:pPr>
            <a:r>
              <a:rPr lang="en-US" sz="2600" dirty="0">
                <a:solidFill>
                  <a:srgbClr val="0070C0"/>
                </a:solidFill>
                <a:latin typeface="Comic Sans MS" pitchFamily="66" charset="0"/>
              </a:rPr>
              <a:t> </a:t>
            </a:r>
            <a:r>
              <a:rPr lang="en-US" sz="2600" u="sng" dirty="0" smtClean="0">
                <a:solidFill>
                  <a:schemeClr val="bg1">
                    <a:lumMod val="25000"/>
                  </a:schemeClr>
                </a:solidFill>
                <a:latin typeface="Comic Sans MS" pitchFamily="66" charset="0"/>
              </a:rPr>
              <a:t>Fixed rate</a:t>
            </a:r>
            <a:r>
              <a:rPr lang="en-US" sz="2600" dirty="0" smtClean="0">
                <a:solidFill>
                  <a:schemeClr val="bg1">
                    <a:lumMod val="25000"/>
                  </a:schemeClr>
                </a:solidFill>
                <a:latin typeface="Comic Sans MS" pitchFamily="66" charset="0"/>
              </a:rPr>
              <a:t> </a:t>
            </a:r>
            <a:r>
              <a:rPr lang="en-US" sz="2600" dirty="0" smtClean="0">
                <a:latin typeface="Comic Sans MS" pitchFamily="66" charset="0"/>
              </a:rPr>
              <a:t>per hour, week or month (usually an average by position type) which includes </a:t>
            </a:r>
            <a:r>
              <a:rPr lang="en-US" sz="2600" dirty="0">
                <a:latin typeface="Comic Sans MS" pitchFamily="66" charset="0"/>
              </a:rPr>
              <a:t>salary, </a:t>
            </a:r>
            <a:r>
              <a:rPr lang="en-US" sz="2600" dirty="0" smtClean="0">
                <a:latin typeface="Comic Sans MS" pitchFamily="66" charset="0"/>
              </a:rPr>
              <a:t>fringe, </a:t>
            </a:r>
            <a:r>
              <a:rPr lang="en-US" sz="2600" dirty="0">
                <a:latin typeface="Comic Sans MS" pitchFamily="66" charset="0"/>
              </a:rPr>
              <a:t>F&amp;A, and </a:t>
            </a:r>
            <a:r>
              <a:rPr lang="en-US" sz="2600" dirty="0" smtClean="0">
                <a:latin typeface="Comic Sans MS" pitchFamily="66" charset="0"/>
              </a:rPr>
              <a:t>fee.</a:t>
            </a:r>
            <a:endParaRPr lang="en-US" sz="2600" dirty="0">
              <a:latin typeface="Comic Sans MS" pitchFamily="66" charset="0"/>
            </a:endParaRP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Price defined in </a:t>
            </a:r>
            <a:r>
              <a:rPr lang="en-US" sz="2600" dirty="0" smtClean="0">
                <a:latin typeface="Comic Sans MS" pitchFamily="66" charset="0"/>
              </a:rPr>
              <a:t>contract.</a:t>
            </a:r>
            <a:endParaRPr lang="en-US" sz="2600" dirty="0">
              <a:latin typeface="Comic Sans MS" pitchFamily="66" charset="0"/>
            </a:endParaRPr>
          </a:p>
          <a:p>
            <a:pPr lvl="1">
              <a:spcBef>
                <a:spcPct val="10000"/>
              </a:spcBef>
              <a:spcAft>
                <a:spcPct val="10000"/>
              </a:spcAft>
              <a:buFont typeface="Wingdings" pitchFamily="2" charset="2"/>
              <a:buChar char="§"/>
              <a:tabLst>
                <a:tab pos="800100" algn="l"/>
              </a:tabLst>
              <a:defRPr/>
            </a:pPr>
            <a:r>
              <a:rPr lang="en-US" sz="2600" dirty="0">
                <a:latin typeface="Comic Sans MS" pitchFamily="66" charset="0"/>
              </a:rPr>
              <a:t>   All other terms of FPC </a:t>
            </a:r>
            <a:r>
              <a:rPr lang="en-US" sz="2600" dirty="0" smtClean="0">
                <a:latin typeface="Comic Sans MS" pitchFamily="66" charset="0"/>
              </a:rPr>
              <a:t>apply.</a:t>
            </a:r>
            <a:endParaRPr lang="en-US" sz="2600" dirty="0">
              <a:latin typeface="Comic Sans MS" pitchFamily="66" charset="0"/>
            </a:endParaRPr>
          </a:p>
          <a:p>
            <a:pPr lvl="1">
              <a:spcBef>
                <a:spcPct val="10000"/>
              </a:spcBef>
              <a:spcAft>
                <a:spcPct val="10000"/>
              </a:spcAft>
              <a:tabLst>
                <a:tab pos="800100" algn="l"/>
              </a:tabLst>
              <a:defRPr/>
            </a:pPr>
            <a:endParaRPr lang="en-US" sz="26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09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09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509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509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509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509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947" grpId="0" build="p" bldLvl="2"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4818" name="Group 53"/>
          <p:cNvGrpSpPr>
            <a:grpSpLocks/>
          </p:cNvGrpSpPr>
          <p:nvPr/>
        </p:nvGrpSpPr>
        <p:grpSpPr bwMode="auto">
          <a:xfrm>
            <a:off x="228600" y="76200"/>
            <a:ext cx="7239000" cy="2057400"/>
            <a:chOff x="144" y="0"/>
            <a:chExt cx="4560" cy="1296"/>
          </a:xfrm>
        </p:grpSpPr>
        <p:sp>
          <p:nvSpPr>
            <p:cNvPr id="29731" name="Text Box 54"/>
            <p:cNvSpPr txBox="1">
              <a:spLocks noChangeArrowheads="1"/>
            </p:cNvSpPr>
            <p:nvPr/>
          </p:nvSpPr>
          <p:spPr bwMode="auto">
            <a:xfrm>
              <a:off x="1056" y="0"/>
              <a:ext cx="3648" cy="427"/>
            </a:xfrm>
            <a:prstGeom prst="rect">
              <a:avLst/>
            </a:prstGeom>
            <a:solidFill>
              <a:schemeClr val="accent2">
                <a:lumMod val="50000"/>
              </a:schemeClr>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800" b="1" dirty="0">
                  <a:solidFill>
                    <a:srgbClr val="FFFFFF"/>
                  </a:solidFill>
                  <a:latin typeface="Comic Sans MS" pitchFamily="66" charset="0"/>
                </a:rPr>
                <a:t>Contracting Process</a:t>
              </a:r>
            </a:p>
          </p:txBody>
        </p:sp>
        <p:grpSp>
          <p:nvGrpSpPr>
            <p:cNvPr id="34852" name="Group 55"/>
            <p:cNvGrpSpPr>
              <a:grpSpLocks/>
            </p:cNvGrpSpPr>
            <p:nvPr/>
          </p:nvGrpSpPr>
          <p:grpSpPr bwMode="auto">
            <a:xfrm>
              <a:off x="144" y="480"/>
              <a:ext cx="1642" cy="816"/>
              <a:chOff x="144" y="480"/>
              <a:chExt cx="1642" cy="816"/>
            </a:xfrm>
          </p:grpSpPr>
          <p:sp>
            <p:nvSpPr>
              <p:cNvPr id="34853" name="Rectangle 56"/>
              <p:cNvSpPr>
                <a:spLocks noChangeArrowheads="1"/>
              </p:cNvSpPr>
              <p:nvPr/>
            </p:nvSpPr>
            <p:spPr bwMode="auto">
              <a:xfrm>
                <a:off x="144" y="480"/>
                <a:ext cx="1488" cy="816"/>
              </a:xfrm>
              <a:prstGeom prst="rect">
                <a:avLst/>
              </a:prstGeom>
              <a:noFill/>
              <a:ln w="12700">
                <a:solidFill>
                  <a:schemeClr val="tx1"/>
                </a:solidFill>
                <a:miter lim="800000"/>
                <a:headEnd/>
                <a:tailEnd/>
              </a:ln>
            </p:spPr>
            <p:txBody>
              <a:bodyPr wrap="none" anchor="ctr"/>
              <a:lstStyle/>
              <a:p>
                <a:endParaRPr lang="en-US">
                  <a:latin typeface="Comic Sans MS" pitchFamily="66" charset="0"/>
                </a:endParaRPr>
              </a:p>
            </p:txBody>
          </p:sp>
          <p:sp>
            <p:nvSpPr>
              <p:cNvPr id="29734" name="Text Box 57"/>
              <p:cNvSpPr txBox="1">
                <a:spLocks noChangeArrowheads="1"/>
              </p:cNvSpPr>
              <p:nvPr/>
            </p:nvSpPr>
            <p:spPr bwMode="auto">
              <a:xfrm>
                <a:off x="192" y="480"/>
                <a:ext cx="1594" cy="795"/>
              </a:xfrm>
              <a:prstGeom prst="rect">
                <a:avLst/>
              </a:prstGeom>
              <a:noFill/>
              <a:ln w="12700">
                <a:noFill/>
                <a:miter lim="800000"/>
                <a:headEnd/>
                <a:tailEnd/>
              </a:ln>
            </p:spPr>
            <p:txBody>
              <a:bodyPr>
                <a:spAutoFit/>
              </a:bodyPr>
              <a:lstStyle/>
              <a:p>
                <a:pPr>
                  <a:defRPr/>
                </a:pPr>
                <a:r>
                  <a:rPr lang="en-US" sz="1600" b="1" dirty="0">
                    <a:solidFill>
                      <a:schemeClr val="accent6">
                        <a:lumMod val="50000"/>
                      </a:schemeClr>
                    </a:solidFill>
                    <a:latin typeface="Comic Sans MS" pitchFamily="66" charset="0"/>
                  </a:rPr>
                  <a:t>Purchase Request </a:t>
                </a:r>
                <a:r>
                  <a:rPr lang="en-US" sz="1600" b="1" dirty="0">
                    <a:latin typeface="Comic Sans MS" pitchFamily="66" charset="0"/>
                  </a:rPr>
                  <a:t>(Requisition)</a:t>
                </a:r>
              </a:p>
              <a:p>
                <a:pPr>
                  <a:buFontTx/>
                  <a:buChar char="•"/>
                  <a:defRPr/>
                </a:pPr>
                <a:r>
                  <a:rPr lang="en-US" sz="1600" b="1" dirty="0">
                    <a:latin typeface="Comic Sans MS" pitchFamily="66" charset="0"/>
                  </a:rPr>
                  <a:t>  </a:t>
                </a:r>
                <a:r>
                  <a:rPr lang="en-US" sz="1400" b="1" dirty="0">
                    <a:latin typeface="Comic Sans MS" pitchFamily="66" charset="0"/>
                  </a:rPr>
                  <a:t>Requirements</a:t>
                </a:r>
              </a:p>
              <a:p>
                <a:pPr>
                  <a:buFontTx/>
                  <a:buChar char="•"/>
                  <a:defRPr/>
                </a:pPr>
                <a:r>
                  <a:rPr lang="en-US" sz="1400" b="1" dirty="0">
                    <a:latin typeface="Comic Sans MS" pitchFamily="66" charset="0"/>
                  </a:rPr>
                  <a:t>  Authorization</a:t>
                </a:r>
              </a:p>
              <a:p>
                <a:pPr>
                  <a:buFontTx/>
                  <a:buChar char="•"/>
                  <a:defRPr/>
                </a:pPr>
                <a:r>
                  <a:rPr lang="en-US" sz="1400" b="1" dirty="0">
                    <a:latin typeface="Comic Sans MS" pitchFamily="66" charset="0"/>
                  </a:rPr>
                  <a:t>  Administrative Detail</a:t>
                </a:r>
              </a:p>
            </p:txBody>
          </p:sp>
        </p:grpSp>
      </p:grpSp>
      <p:grpSp>
        <p:nvGrpSpPr>
          <p:cNvPr id="4" name="Group 58"/>
          <p:cNvGrpSpPr>
            <a:grpSpLocks/>
          </p:cNvGrpSpPr>
          <p:nvPr/>
        </p:nvGrpSpPr>
        <p:grpSpPr bwMode="auto">
          <a:xfrm>
            <a:off x="152400" y="2133600"/>
            <a:ext cx="1524000" cy="1066800"/>
            <a:chOff x="96" y="1344"/>
            <a:chExt cx="960" cy="672"/>
          </a:xfrm>
        </p:grpSpPr>
        <p:grpSp>
          <p:nvGrpSpPr>
            <p:cNvPr id="34847" name="Group 59"/>
            <p:cNvGrpSpPr>
              <a:grpSpLocks/>
            </p:cNvGrpSpPr>
            <p:nvPr/>
          </p:nvGrpSpPr>
          <p:grpSpPr bwMode="auto">
            <a:xfrm>
              <a:off x="96" y="1584"/>
              <a:ext cx="960" cy="432"/>
              <a:chOff x="0" y="1680"/>
              <a:chExt cx="960" cy="432"/>
            </a:xfrm>
          </p:grpSpPr>
          <p:sp>
            <p:nvSpPr>
              <p:cNvPr id="34849" name="Rectangle 60"/>
              <p:cNvSpPr>
                <a:spLocks noChangeArrowheads="1"/>
              </p:cNvSpPr>
              <p:nvPr/>
            </p:nvSpPr>
            <p:spPr bwMode="auto">
              <a:xfrm>
                <a:off x="96" y="1680"/>
                <a:ext cx="768" cy="432"/>
              </a:xfrm>
              <a:prstGeom prst="rect">
                <a:avLst/>
              </a:prstGeom>
              <a:noFill/>
              <a:ln w="9525">
                <a:solidFill>
                  <a:schemeClr val="tx1"/>
                </a:solidFill>
                <a:miter lim="800000"/>
                <a:headEnd/>
                <a:tailEnd/>
              </a:ln>
            </p:spPr>
            <p:txBody>
              <a:bodyPr wrap="none" anchor="ctr"/>
              <a:lstStyle/>
              <a:p>
                <a:endParaRPr lang="en-US">
                  <a:latin typeface="Comic Sans MS" pitchFamily="66" charset="0"/>
                </a:endParaRPr>
              </a:p>
            </p:txBody>
          </p:sp>
          <p:sp>
            <p:nvSpPr>
              <p:cNvPr id="29730" name="Text Box 61"/>
              <p:cNvSpPr txBox="1">
                <a:spLocks noChangeArrowheads="1"/>
              </p:cNvSpPr>
              <p:nvPr/>
            </p:nvSpPr>
            <p:spPr bwMode="auto">
              <a:xfrm>
                <a:off x="0" y="1728"/>
                <a:ext cx="960" cy="368"/>
              </a:xfrm>
              <a:prstGeom prst="rect">
                <a:avLst/>
              </a:prstGeom>
              <a:noFill/>
              <a:ln w="9525">
                <a:noFill/>
                <a:miter lim="800000"/>
                <a:headEnd/>
                <a:tailEnd/>
              </a:ln>
            </p:spPr>
            <p:txBody>
              <a:bodyPr>
                <a:spAutoFit/>
              </a:bodyPr>
              <a:lstStyle/>
              <a:p>
                <a:pPr algn="ctr">
                  <a:spcBef>
                    <a:spcPct val="50000"/>
                  </a:spcBef>
                  <a:defRPr/>
                </a:pPr>
                <a:r>
                  <a:rPr lang="en-US" sz="1600" b="1" dirty="0">
                    <a:solidFill>
                      <a:schemeClr val="accent6">
                        <a:lumMod val="50000"/>
                      </a:schemeClr>
                    </a:solidFill>
                    <a:latin typeface="Comic Sans MS" pitchFamily="66" charset="0"/>
                  </a:rPr>
                  <a:t>Contract Office</a:t>
                </a:r>
              </a:p>
            </p:txBody>
          </p:sp>
        </p:grpSp>
        <p:sp>
          <p:nvSpPr>
            <p:cNvPr id="34848" name="AutoShape 62"/>
            <p:cNvSpPr>
              <a:spLocks noChangeArrowheads="1"/>
            </p:cNvSpPr>
            <p:nvPr/>
          </p:nvSpPr>
          <p:spPr bwMode="auto">
            <a:xfrm>
              <a:off x="384" y="1344"/>
              <a:ext cx="288" cy="192"/>
            </a:xfrm>
            <a:prstGeom prst="downArrow">
              <a:avLst>
                <a:gd name="adj1" fmla="val 50000"/>
                <a:gd name="adj2" fmla="val 25000"/>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grpSp>
      <p:grpSp>
        <p:nvGrpSpPr>
          <p:cNvPr id="6" name="Group 91"/>
          <p:cNvGrpSpPr>
            <a:grpSpLocks/>
          </p:cNvGrpSpPr>
          <p:nvPr/>
        </p:nvGrpSpPr>
        <p:grpSpPr bwMode="auto">
          <a:xfrm>
            <a:off x="1828800" y="2362200"/>
            <a:ext cx="2133600" cy="533400"/>
            <a:chOff x="1152" y="1488"/>
            <a:chExt cx="1344" cy="336"/>
          </a:xfrm>
        </p:grpSpPr>
        <p:sp>
          <p:nvSpPr>
            <p:cNvPr id="29724" name="Text Box 65"/>
            <p:cNvSpPr txBox="1">
              <a:spLocks noChangeArrowheads="1"/>
            </p:cNvSpPr>
            <p:nvPr/>
          </p:nvSpPr>
          <p:spPr bwMode="auto">
            <a:xfrm>
              <a:off x="1584" y="1536"/>
              <a:ext cx="912" cy="213"/>
            </a:xfrm>
            <a:prstGeom prst="rect">
              <a:avLst/>
            </a:prstGeom>
            <a:noFill/>
            <a:ln w="9525">
              <a:noFill/>
              <a:miter lim="800000"/>
              <a:headEnd/>
              <a:tailEnd/>
            </a:ln>
          </p:spPr>
          <p:txBody>
            <a:bodyPr>
              <a:spAutoFit/>
            </a:bodyPr>
            <a:lstStyle/>
            <a:p>
              <a:pPr algn="ctr">
                <a:spcBef>
                  <a:spcPct val="50000"/>
                </a:spcBef>
                <a:defRPr/>
              </a:pPr>
              <a:r>
                <a:rPr lang="en-US" sz="1600" b="1" dirty="0">
                  <a:solidFill>
                    <a:schemeClr val="accent6">
                      <a:lumMod val="50000"/>
                    </a:schemeClr>
                  </a:solidFill>
                  <a:latin typeface="Comic Sans MS" pitchFamily="66" charset="0"/>
                </a:rPr>
                <a:t>Procurement</a:t>
              </a:r>
              <a:r>
                <a:rPr lang="en-US" sz="1400" b="1" dirty="0">
                  <a:latin typeface="Comic Sans MS" pitchFamily="66" charset="0"/>
                </a:rPr>
                <a:t> </a:t>
              </a:r>
            </a:p>
          </p:txBody>
        </p:sp>
        <p:sp>
          <p:nvSpPr>
            <p:cNvPr id="34845" name="Rectangle 66"/>
            <p:cNvSpPr>
              <a:spLocks noChangeArrowheads="1"/>
            </p:cNvSpPr>
            <p:nvPr/>
          </p:nvSpPr>
          <p:spPr bwMode="auto">
            <a:xfrm>
              <a:off x="1488" y="1488"/>
              <a:ext cx="1008" cy="336"/>
            </a:xfrm>
            <a:prstGeom prst="rect">
              <a:avLst/>
            </a:prstGeom>
            <a:noFill/>
            <a:ln w="9525">
              <a:solidFill>
                <a:schemeClr val="tx1"/>
              </a:solidFill>
              <a:miter lim="800000"/>
              <a:headEnd/>
              <a:tailEnd/>
            </a:ln>
          </p:spPr>
          <p:txBody>
            <a:bodyPr wrap="none" anchor="ctr"/>
            <a:lstStyle/>
            <a:p>
              <a:endParaRPr lang="en-US">
                <a:latin typeface="Comic Sans MS" pitchFamily="66" charset="0"/>
              </a:endParaRPr>
            </a:p>
          </p:txBody>
        </p:sp>
        <p:sp>
          <p:nvSpPr>
            <p:cNvPr id="34846" name="AutoShape 67"/>
            <p:cNvSpPr>
              <a:spLocks noChangeArrowheads="1"/>
            </p:cNvSpPr>
            <p:nvPr/>
          </p:nvSpPr>
          <p:spPr bwMode="auto">
            <a:xfrm>
              <a:off x="1152" y="1488"/>
              <a:ext cx="312" cy="219"/>
            </a:xfrm>
            <a:prstGeom prst="rightArrow">
              <a:avLst>
                <a:gd name="adj1" fmla="val 50000"/>
                <a:gd name="adj2" fmla="val 35616"/>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grpSp>
      <p:grpSp>
        <p:nvGrpSpPr>
          <p:cNvPr id="7" name="Group 68"/>
          <p:cNvGrpSpPr>
            <a:grpSpLocks/>
          </p:cNvGrpSpPr>
          <p:nvPr/>
        </p:nvGrpSpPr>
        <p:grpSpPr bwMode="auto">
          <a:xfrm>
            <a:off x="3276600" y="914400"/>
            <a:ext cx="4724400" cy="1371600"/>
            <a:chOff x="2064" y="576"/>
            <a:chExt cx="2976" cy="864"/>
          </a:xfrm>
        </p:grpSpPr>
        <p:sp>
          <p:nvSpPr>
            <p:cNvPr id="34842" name="AutoShape 69"/>
            <p:cNvSpPr>
              <a:spLocks noChangeArrowheads="1"/>
            </p:cNvSpPr>
            <p:nvPr/>
          </p:nvSpPr>
          <p:spPr bwMode="auto">
            <a:xfrm rot="1800000">
              <a:off x="2064" y="1104"/>
              <a:ext cx="288" cy="336"/>
            </a:xfrm>
            <a:prstGeom prst="upArrow">
              <a:avLst>
                <a:gd name="adj1" fmla="val 50000"/>
                <a:gd name="adj2" fmla="val 29167"/>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sp>
          <p:nvSpPr>
            <p:cNvPr id="29723" name="Text Box 70"/>
            <p:cNvSpPr txBox="1">
              <a:spLocks noChangeArrowheads="1"/>
            </p:cNvSpPr>
            <p:nvPr/>
          </p:nvSpPr>
          <p:spPr bwMode="auto">
            <a:xfrm>
              <a:off x="2256" y="576"/>
              <a:ext cx="2784" cy="407"/>
            </a:xfrm>
            <a:prstGeom prst="rect">
              <a:avLst/>
            </a:prstGeom>
            <a:noFill/>
            <a:ln w="9525">
              <a:noFill/>
              <a:miter lim="800000"/>
              <a:headEnd/>
              <a:tailEnd/>
            </a:ln>
          </p:spPr>
          <p:txBody>
            <a:bodyPr>
              <a:spAutoFit/>
            </a:bodyPr>
            <a:lstStyle/>
            <a:p>
              <a:pPr>
                <a:defRPr/>
              </a:pPr>
              <a:r>
                <a:rPr lang="en-US" sz="1800" b="1" dirty="0">
                  <a:solidFill>
                    <a:schemeClr val="accent6">
                      <a:lumMod val="50000"/>
                    </a:schemeClr>
                  </a:solidFill>
                  <a:latin typeface="Comic Sans MS" pitchFamily="66" charset="0"/>
                </a:rPr>
                <a:t>Request for Quotation </a:t>
              </a:r>
              <a:r>
                <a:rPr lang="en-US" sz="1800" b="1" dirty="0">
                  <a:latin typeface="Comic Sans MS" pitchFamily="66" charset="0"/>
                </a:rPr>
                <a:t>(RFQ) -</a:t>
              </a:r>
            </a:p>
            <a:p>
              <a:pPr>
                <a:defRPr/>
              </a:pPr>
              <a:r>
                <a:rPr lang="en-US" sz="1800" b="1" dirty="0">
                  <a:latin typeface="Comic Sans MS" pitchFamily="66" charset="0"/>
                </a:rPr>
                <a:t>Information Only (Standard Form 18)</a:t>
              </a:r>
            </a:p>
          </p:txBody>
        </p:sp>
      </p:grpSp>
      <p:grpSp>
        <p:nvGrpSpPr>
          <p:cNvPr id="8" name="Group 71"/>
          <p:cNvGrpSpPr>
            <a:grpSpLocks/>
          </p:cNvGrpSpPr>
          <p:nvPr/>
        </p:nvGrpSpPr>
        <p:grpSpPr bwMode="auto">
          <a:xfrm>
            <a:off x="1143000" y="3124201"/>
            <a:ext cx="4953000" cy="3883025"/>
            <a:chOff x="960" y="1968"/>
            <a:chExt cx="3120" cy="2446"/>
          </a:xfrm>
        </p:grpSpPr>
        <p:sp>
          <p:nvSpPr>
            <p:cNvPr id="34835" name="AutoShape 72"/>
            <p:cNvSpPr>
              <a:spLocks noChangeArrowheads="1"/>
            </p:cNvSpPr>
            <p:nvPr/>
          </p:nvSpPr>
          <p:spPr bwMode="auto">
            <a:xfrm>
              <a:off x="3744" y="3504"/>
              <a:ext cx="336" cy="269"/>
            </a:xfrm>
            <a:prstGeom prst="rightArrow">
              <a:avLst>
                <a:gd name="adj1" fmla="val 50000"/>
                <a:gd name="adj2" fmla="val 31227"/>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sp>
          <p:nvSpPr>
            <p:cNvPr id="29716" name="Text Box 73"/>
            <p:cNvSpPr txBox="1">
              <a:spLocks noChangeArrowheads="1"/>
            </p:cNvSpPr>
            <p:nvPr/>
          </p:nvSpPr>
          <p:spPr bwMode="auto">
            <a:xfrm>
              <a:off x="1152" y="2160"/>
              <a:ext cx="1776" cy="233"/>
            </a:xfrm>
            <a:prstGeom prst="rect">
              <a:avLst/>
            </a:prstGeom>
            <a:noFill/>
            <a:ln w="9525">
              <a:noFill/>
              <a:miter lim="800000"/>
              <a:headEnd/>
              <a:tailEnd/>
            </a:ln>
          </p:spPr>
          <p:txBody>
            <a:bodyPr>
              <a:spAutoFit/>
            </a:bodyPr>
            <a:lstStyle/>
            <a:p>
              <a:pPr algn="ctr">
                <a:defRPr/>
              </a:pPr>
              <a:r>
                <a:rPr lang="en-US" sz="1800" b="1" dirty="0">
                  <a:solidFill>
                    <a:schemeClr val="accent6">
                      <a:lumMod val="50000"/>
                    </a:schemeClr>
                  </a:solidFill>
                  <a:latin typeface="Comic Sans MS" pitchFamily="66" charset="0"/>
                </a:rPr>
                <a:t>BAA or RFP</a:t>
              </a:r>
            </a:p>
          </p:txBody>
        </p:sp>
        <p:grpSp>
          <p:nvGrpSpPr>
            <p:cNvPr id="34837" name="Group 74"/>
            <p:cNvGrpSpPr>
              <a:grpSpLocks/>
            </p:cNvGrpSpPr>
            <p:nvPr/>
          </p:nvGrpSpPr>
          <p:grpSpPr bwMode="auto">
            <a:xfrm>
              <a:off x="960" y="2640"/>
              <a:ext cx="2736" cy="1774"/>
              <a:chOff x="1440" y="2304"/>
              <a:chExt cx="2736" cy="1774"/>
            </a:xfrm>
          </p:grpSpPr>
          <p:sp>
            <p:nvSpPr>
              <p:cNvPr id="29720" name="Text Box 75"/>
              <p:cNvSpPr txBox="1">
                <a:spLocks noChangeArrowheads="1"/>
              </p:cNvSpPr>
              <p:nvPr/>
            </p:nvSpPr>
            <p:spPr bwMode="auto">
              <a:xfrm>
                <a:off x="1440" y="2304"/>
                <a:ext cx="2736" cy="1774"/>
              </a:xfrm>
              <a:prstGeom prst="rect">
                <a:avLst/>
              </a:prstGeom>
              <a:noFill/>
              <a:ln w="9525">
                <a:noFill/>
                <a:miter lim="800000"/>
                <a:headEnd/>
                <a:tailEnd/>
              </a:ln>
            </p:spPr>
            <p:txBody>
              <a:bodyPr>
                <a:spAutoFit/>
              </a:bodyPr>
              <a:lstStyle/>
              <a:p>
                <a:pPr>
                  <a:buFontTx/>
                  <a:buChar char="•"/>
                  <a:defRPr/>
                </a:pPr>
                <a:r>
                  <a:rPr lang="en-US" sz="1600" b="1" dirty="0">
                    <a:latin typeface="Comic Sans MS" pitchFamily="66" charset="0"/>
                  </a:rPr>
                  <a:t> </a:t>
                </a:r>
                <a:r>
                  <a:rPr lang="en-US" sz="1400" b="1" dirty="0">
                    <a:latin typeface="Comic Sans MS" pitchFamily="66" charset="0"/>
                  </a:rPr>
                  <a:t>Other-than-sealed-bids (offers)</a:t>
                </a:r>
              </a:p>
              <a:p>
                <a:pPr>
                  <a:buFontTx/>
                  <a:buChar char="•"/>
                  <a:defRPr/>
                </a:pPr>
                <a:r>
                  <a:rPr lang="en-US" sz="1400" b="1" dirty="0">
                    <a:latin typeface="Comic Sans MS" pitchFamily="66" charset="0"/>
                  </a:rPr>
                  <a:t>  </a:t>
                </a:r>
                <a:r>
                  <a:rPr lang="en-US" sz="1400" b="1" dirty="0">
                    <a:solidFill>
                      <a:schemeClr val="accent6">
                        <a:lumMod val="50000"/>
                      </a:schemeClr>
                    </a:solidFill>
                    <a:latin typeface="Comic Sans MS" pitchFamily="66" charset="0"/>
                  </a:rPr>
                  <a:t>Research Procurements</a:t>
                </a:r>
                <a:endParaRPr lang="en-US" sz="1400" b="1" dirty="0">
                  <a:latin typeface="Comic Sans MS" pitchFamily="66" charset="0"/>
                </a:endParaRPr>
              </a:p>
              <a:p>
                <a:pPr>
                  <a:buFontTx/>
                  <a:buChar char="•"/>
                  <a:defRPr/>
                </a:pPr>
                <a:r>
                  <a:rPr lang="en-US" sz="1400" b="1" dirty="0">
                    <a:latin typeface="Comic Sans MS" pitchFamily="66" charset="0"/>
                  </a:rPr>
                  <a:t>  Uniform contract format</a:t>
                </a:r>
              </a:p>
              <a:p>
                <a:pPr>
                  <a:buFontTx/>
                  <a:buChar char="•"/>
                  <a:defRPr/>
                </a:pPr>
                <a:r>
                  <a:rPr lang="en-US" sz="1400" b="1" dirty="0">
                    <a:latin typeface="Comic Sans MS" pitchFamily="66" charset="0"/>
                  </a:rPr>
                  <a:t>  Negotiated procurement</a:t>
                </a:r>
              </a:p>
              <a:p>
                <a:pPr lvl="1">
                  <a:buFontTx/>
                  <a:buChar char="•"/>
                  <a:defRPr/>
                </a:pPr>
                <a:r>
                  <a:rPr lang="en-US" sz="1400" b="1" dirty="0">
                    <a:latin typeface="Comic Sans MS" pitchFamily="66" charset="0"/>
                  </a:rPr>
                  <a:t>  Bargaining</a:t>
                </a:r>
              </a:p>
              <a:p>
                <a:pPr lvl="1">
                  <a:buFontTx/>
                  <a:buChar char="•"/>
                  <a:defRPr/>
                </a:pPr>
                <a:r>
                  <a:rPr lang="en-US" sz="1400" b="1" dirty="0">
                    <a:latin typeface="Comic Sans MS" pitchFamily="66" charset="0"/>
                  </a:rPr>
                  <a:t>  </a:t>
                </a:r>
                <a:r>
                  <a:rPr lang="en-US" sz="1400" b="1" dirty="0" err="1">
                    <a:latin typeface="Comic Sans MS" pitchFamily="66" charset="0"/>
                  </a:rPr>
                  <a:t>Offerors</a:t>
                </a:r>
                <a:r>
                  <a:rPr lang="en-US" sz="1400" b="1" dirty="0">
                    <a:latin typeface="Comic Sans MS" pitchFamily="66" charset="0"/>
                  </a:rPr>
                  <a:t> may revise offer</a:t>
                </a:r>
              </a:p>
              <a:p>
                <a:pPr>
                  <a:buFontTx/>
                  <a:buChar char="•"/>
                  <a:defRPr/>
                </a:pPr>
                <a:r>
                  <a:rPr lang="en-US" sz="1400" b="1" dirty="0">
                    <a:latin typeface="Comic Sans MS" pitchFamily="66" charset="0"/>
                  </a:rPr>
                  <a:t>  Awards made on quality and cost factors</a:t>
                </a:r>
              </a:p>
              <a:p>
                <a:pPr lvl="1">
                  <a:buFontTx/>
                  <a:buChar char="•"/>
                  <a:defRPr/>
                </a:pPr>
                <a:r>
                  <a:rPr lang="en-US" sz="1400" b="1" dirty="0">
                    <a:latin typeface="Comic Sans MS" pitchFamily="66" charset="0"/>
                  </a:rPr>
                  <a:t>  Technical excellence</a:t>
                </a:r>
              </a:p>
              <a:p>
                <a:pPr lvl="1">
                  <a:buFontTx/>
                  <a:buChar char="•"/>
                  <a:defRPr/>
                </a:pPr>
                <a:r>
                  <a:rPr lang="en-US" sz="1400" b="1" dirty="0">
                    <a:latin typeface="Comic Sans MS" pitchFamily="66" charset="0"/>
                  </a:rPr>
                  <a:t>  Management capabilities</a:t>
                </a:r>
              </a:p>
              <a:p>
                <a:pPr lvl="1">
                  <a:buFontTx/>
                  <a:buChar char="•"/>
                  <a:defRPr/>
                </a:pPr>
                <a:r>
                  <a:rPr lang="en-US" sz="1400" b="1" dirty="0">
                    <a:latin typeface="Comic Sans MS" pitchFamily="66" charset="0"/>
                  </a:rPr>
                  <a:t>  Personnel Qualifications</a:t>
                </a:r>
              </a:p>
              <a:p>
                <a:pPr lvl="1">
                  <a:buFontTx/>
                  <a:buChar char="•"/>
                  <a:defRPr/>
                </a:pPr>
                <a:r>
                  <a:rPr lang="en-US" sz="1400" b="1" dirty="0">
                    <a:latin typeface="Comic Sans MS" pitchFamily="66" charset="0"/>
                  </a:rPr>
                  <a:t>  Prior experience</a:t>
                </a:r>
              </a:p>
              <a:p>
                <a:pPr>
                  <a:spcBef>
                    <a:spcPct val="50000"/>
                  </a:spcBef>
                  <a:buFontTx/>
                  <a:buChar char="•"/>
                  <a:defRPr/>
                </a:pPr>
                <a:endParaRPr lang="en-US" sz="1400" b="1" dirty="0">
                  <a:latin typeface="Comic Sans MS" pitchFamily="66" charset="0"/>
                </a:endParaRPr>
              </a:p>
            </p:txBody>
          </p:sp>
          <p:sp>
            <p:nvSpPr>
              <p:cNvPr id="34841" name="Rectangle 76"/>
              <p:cNvSpPr>
                <a:spLocks noChangeArrowheads="1"/>
              </p:cNvSpPr>
              <p:nvPr/>
            </p:nvSpPr>
            <p:spPr bwMode="auto">
              <a:xfrm>
                <a:off x="1440" y="2304"/>
                <a:ext cx="2496" cy="1632"/>
              </a:xfrm>
              <a:prstGeom prst="rect">
                <a:avLst/>
              </a:prstGeom>
              <a:noFill/>
              <a:ln w="9525">
                <a:solidFill>
                  <a:schemeClr val="tx1"/>
                </a:solidFill>
                <a:miter lim="800000"/>
                <a:headEnd/>
                <a:tailEnd/>
              </a:ln>
            </p:spPr>
            <p:txBody>
              <a:bodyPr wrap="none" anchor="ctr"/>
              <a:lstStyle/>
              <a:p>
                <a:endParaRPr lang="en-US">
                  <a:latin typeface="Comic Sans MS" pitchFamily="66" charset="0"/>
                </a:endParaRPr>
              </a:p>
            </p:txBody>
          </p:sp>
        </p:grpSp>
        <p:sp>
          <p:nvSpPr>
            <p:cNvPr id="34838" name="AutoShape 77"/>
            <p:cNvSpPr>
              <a:spLocks noChangeArrowheads="1"/>
            </p:cNvSpPr>
            <p:nvPr/>
          </p:nvSpPr>
          <p:spPr bwMode="auto">
            <a:xfrm>
              <a:off x="1824" y="1968"/>
              <a:ext cx="288" cy="192"/>
            </a:xfrm>
            <a:prstGeom prst="downArrow">
              <a:avLst>
                <a:gd name="adj1" fmla="val 50000"/>
                <a:gd name="adj2" fmla="val 25000"/>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sp>
          <p:nvSpPr>
            <p:cNvPr id="34839" name="AutoShape 78"/>
            <p:cNvSpPr>
              <a:spLocks noChangeArrowheads="1"/>
            </p:cNvSpPr>
            <p:nvPr/>
          </p:nvSpPr>
          <p:spPr bwMode="auto">
            <a:xfrm>
              <a:off x="1824" y="2400"/>
              <a:ext cx="288" cy="192"/>
            </a:xfrm>
            <a:prstGeom prst="downArrow">
              <a:avLst>
                <a:gd name="adj1" fmla="val 50000"/>
                <a:gd name="adj2" fmla="val 25000"/>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grpSp>
      <p:grpSp>
        <p:nvGrpSpPr>
          <p:cNvPr id="10" name="Group 79"/>
          <p:cNvGrpSpPr>
            <a:grpSpLocks/>
          </p:cNvGrpSpPr>
          <p:nvPr/>
        </p:nvGrpSpPr>
        <p:grpSpPr bwMode="auto">
          <a:xfrm>
            <a:off x="4191000" y="1676400"/>
            <a:ext cx="5410200" cy="4648200"/>
            <a:chOff x="2640" y="1056"/>
            <a:chExt cx="3408" cy="2928"/>
          </a:xfrm>
        </p:grpSpPr>
        <p:sp>
          <p:nvSpPr>
            <p:cNvPr id="34824" name="AutoShape 80"/>
            <p:cNvSpPr>
              <a:spLocks noChangeArrowheads="1"/>
            </p:cNvSpPr>
            <p:nvPr/>
          </p:nvSpPr>
          <p:spPr bwMode="auto">
            <a:xfrm>
              <a:off x="4512" y="2784"/>
              <a:ext cx="288" cy="336"/>
            </a:xfrm>
            <a:prstGeom prst="downArrow">
              <a:avLst>
                <a:gd name="adj1" fmla="val 50000"/>
                <a:gd name="adj2" fmla="val 29167"/>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grpSp>
          <p:nvGrpSpPr>
            <p:cNvPr id="34825" name="Group 81"/>
            <p:cNvGrpSpPr>
              <a:grpSpLocks/>
            </p:cNvGrpSpPr>
            <p:nvPr/>
          </p:nvGrpSpPr>
          <p:grpSpPr bwMode="auto">
            <a:xfrm>
              <a:off x="4032" y="3312"/>
              <a:ext cx="1344" cy="672"/>
              <a:chOff x="3744" y="3552"/>
              <a:chExt cx="1344" cy="672"/>
            </a:xfrm>
          </p:grpSpPr>
          <p:sp>
            <p:nvSpPr>
              <p:cNvPr id="29713" name="Text Box 82"/>
              <p:cNvSpPr txBox="1">
                <a:spLocks noChangeArrowheads="1"/>
              </p:cNvSpPr>
              <p:nvPr/>
            </p:nvSpPr>
            <p:spPr bwMode="auto">
              <a:xfrm>
                <a:off x="3744" y="3744"/>
                <a:ext cx="1344" cy="213"/>
              </a:xfrm>
              <a:prstGeom prst="rect">
                <a:avLst/>
              </a:prstGeom>
              <a:noFill/>
              <a:ln w="9525">
                <a:noFill/>
                <a:miter lim="800000"/>
                <a:headEnd/>
                <a:tailEnd/>
              </a:ln>
            </p:spPr>
            <p:txBody>
              <a:bodyPr>
                <a:spAutoFit/>
              </a:bodyPr>
              <a:lstStyle/>
              <a:p>
                <a:pPr algn="ctr">
                  <a:spcBef>
                    <a:spcPct val="50000"/>
                  </a:spcBef>
                  <a:defRPr/>
                </a:pPr>
                <a:r>
                  <a:rPr lang="en-US" sz="1600" b="1" dirty="0">
                    <a:solidFill>
                      <a:schemeClr val="accent6">
                        <a:lumMod val="50000"/>
                      </a:schemeClr>
                    </a:solidFill>
                    <a:latin typeface="Comic Sans MS" pitchFamily="66" charset="0"/>
                  </a:rPr>
                  <a:t>Contract Issued</a:t>
                </a:r>
              </a:p>
            </p:txBody>
          </p:sp>
          <p:sp>
            <p:nvSpPr>
              <p:cNvPr id="34834" name="Rectangle 83"/>
              <p:cNvSpPr>
                <a:spLocks noChangeArrowheads="1"/>
              </p:cNvSpPr>
              <p:nvPr/>
            </p:nvSpPr>
            <p:spPr bwMode="auto">
              <a:xfrm>
                <a:off x="3888" y="3552"/>
                <a:ext cx="1056" cy="672"/>
              </a:xfrm>
              <a:prstGeom prst="rect">
                <a:avLst/>
              </a:prstGeom>
              <a:noFill/>
              <a:ln w="9525">
                <a:solidFill>
                  <a:schemeClr val="tx1"/>
                </a:solidFill>
                <a:miter lim="800000"/>
                <a:headEnd/>
                <a:tailEnd/>
              </a:ln>
            </p:spPr>
            <p:txBody>
              <a:bodyPr wrap="none" anchor="ctr"/>
              <a:lstStyle/>
              <a:p>
                <a:endParaRPr lang="en-US">
                  <a:latin typeface="Comic Sans MS" pitchFamily="66" charset="0"/>
                </a:endParaRPr>
              </a:p>
            </p:txBody>
          </p:sp>
        </p:grpSp>
        <p:grpSp>
          <p:nvGrpSpPr>
            <p:cNvPr id="34826" name="Group 84"/>
            <p:cNvGrpSpPr>
              <a:grpSpLocks/>
            </p:cNvGrpSpPr>
            <p:nvPr/>
          </p:nvGrpSpPr>
          <p:grpSpPr bwMode="auto">
            <a:xfrm>
              <a:off x="2640" y="1056"/>
              <a:ext cx="3408" cy="1536"/>
              <a:chOff x="2640" y="1056"/>
              <a:chExt cx="3408" cy="1536"/>
            </a:xfrm>
          </p:grpSpPr>
          <p:sp>
            <p:nvSpPr>
              <p:cNvPr id="29707" name="Text Box 85"/>
              <p:cNvSpPr txBox="1">
                <a:spLocks noChangeArrowheads="1"/>
              </p:cNvSpPr>
              <p:nvPr/>
            </p:nvSpPr>
            <p:spPr bwMode="auto">
              <a:xfrm>
                <a:off x="3936" y="1056"/>
                <a:ext cx="1392" cy="407"/>
              </a:xfrm>
              <a:prstGeom prst="rect">
                <a:avLst/>
              </a:prstGeom>
              <a:noFill/>
              <a:ln w="9525">
                <a:noFill/>
                <a:miter lim="800000"/>
                <a:headEnd/>
                <a:tailEnd/>
              </a:ln>
            </p:spPr>
            <p:txBody>
              <a:bodyPr>
                <a:spAutoFit/>
              </a:bodyPr>
              <a:lstStyle/>
              <a:p>
                <a:pPr algn="ctr">
                  <a:spcBef>
                    <a:spcPct val="50000"/>
                  </a:spcBef>
                  <a:defRPr/>
                </a:pPr>
                <a:r>
                  <a:rPr lang="en-US" sz="1800" b="1" dirty="0">
                    <a:solidFill>
                      <a:schemeClr val="accent6">
                        <a:lumMod val="50000"/>
                      </a:schemeClr>
                    </a:solidFill>
                    <a:latin typeface="Comic Sans MS" pitchFamily="66" charset="0"/>
                  </a:rPr>
                  <a:t>Invitation to Bids </a:t>
                </a:r>
                <a:r>
                  <a:rPr lang="en-US" sz="1800" b="1" dirty="0">
                    <a:latin typeface="Comic Sans MS" pitchFamily="66" charset="0"/>
                  </a:rPr>
                  <a:t>(IFB)</a:t>
                </a:r>
              </a:p>
            </p:txBody>
          </p:sp>
          <p:grpSp>
            <p:nvGrpSpPr>
              <p:cNvPr id="34828" name="Group 86"/>
              <p:cNvGrpSpPr>
                <a:grpSpLocks/>
              </p:cNvGrpSpPr>
              <p:nvPr/>
            </p:nvGrpSpPr>
            <p:grpSpPr bwMode="auto">
              <a:xfrm>
                <a:off x="4032" y="1728"/>
                <a:ext cx="2016" cy="864"/>
                <a:chOff x="3888" y="1920"/>
                <a:chExt cx="2016" cy="864"/>
              </a:xfrm>
            </p:grpSpPr>
            <p:sp>
              <p:nvSpPr>
                <p:cNvPr id="34831" name="Text Box 87"/>
                <p:cNvSpPr txBox="1">
                  <a:spLocks noChangeArrowheads="1"/>
                </p:cNvSpPr>
                <p:nvPr/>
              </p:nvSpPr>
              <p:spPr bwMode="auto">
                <a:xfrm>
                  <a:off x="3936" y="1920"/>
                  <a:ext cx="1968" cy="771"/>
                </a:xfrm>
                <a:prstGeom prst="rect">
                  <a:avLst/>
                </a:prstGeom>
                <a:noFill/>
                <a:ln w="9525">
                  <a:noFill/>
                  <a:miter lim="800000"/>
                  <a:headEnd/>
                  <a:tailEnd/>
                </a:ln>
              </p:spPr>
              <p:txBody>
                <a:bodyPr>
                  <a:spAutoFit/>
                </a:bodyPr>
                <a:lstStyle/>
                <a:p>
                  <a:pPr>
                    <a:buFontTx/>
                    <a:buChar char="•"/>
                    <a:tabLst>
                      <a:tab pos="228600" algn="l"/>
                    </a:tabLst>
                  </a:pPr>
                  <a:r>
                    <a:rPr lang="en-US" sz="1600" b="1">
                      <a:latin typeface="Comic Sans MS" pitchFamily="66" charset="0"/>
                    </a:rPr>
                    <a:t>  </a:t>
                  </a:r>
                  <a:r>
                    <a:rPr lang="en-US" sz="1400" b="1">
                      <a:latin typeface="Comic Sans MS" pitchFamily="66" charset="0"/>
                    </a:rPr>
                    <a:t>Sealed Bids (offers)</a:t>
                  </a:r>
                </a:p>
                <a:p>
                  <a:pPr>
                    <a:buFontTx/>
                    <a:buChar char="•"/>
                    <a:tabLst>
                      <a:tab pos="228600" algn="l"/>
                    </a:tabLst>
                  </a:pPr>
                  <a:r>
                    <a:rPr lang="en-US" sz="1400" b="1">
                      <a:latin typeface="Comic Sans MS" pitchFamily="66" charset="0"/>
                    </a:rPr>
                    <a:t>  Uniform contract format</a:t>
                  </a:r>
                </a:p>
                <a:p>
                  <a:pPr>
                    <a:buFontTx/>
                    <a:buChar char="•"/>
                    <a:tabLst>
                      <a:tab pos="228600" algn="l"/>
                    </a:tabLst>
                  </a:pPr>
                  <a:r>
                    <a:rPr lang="en-US" sz="1400" b="1">
                      <a:latin typeface="Comic Sans MS" pitchFamily="66" charset="0"/>
                    </a:rPr>
                    <a:t>  Public opening</a:t>
                  </a:r>
                </a:p>
                <a:p>
                  <a:pPr>
                    <a:buFontTx/>
                    <a:buChar char="•"/>
                    <a:tabLst>
                      <a:tab pos="228600" algn="l"/>
                    </a:tabLst>
                  </a:pPr>
                  <a:r>
                    <a:rPr lang="en-US" sz="1400" b="1">
                      <a:latin typeface="Comic Sans MS" pitchFamily="66" charset="0"/>
                    </a:rPr>
                    <a:t>  Price and price-related 	factors considered</a:t>
                  </a:r>
                </a:p>
              </p:txBody>
            </p:sp>
            <p:sp>
              <p:nvSpPr>
                <p:cNvPr id="34832" name="Rectangle 88"/>
                <p:cNvSpPr>
                  <a:spLocks noChangeArrowheads="1"/>
                </p:cNvSpPr>
                <p:nvPr/>
              </p:nvSpPr>
              <p:spPr bwMode="auto">
                <a:xfrm>
                  <a:off x="3888" y="1920"/>
                  <a:ext cx="1632" cy="864"/>
                </a:xfrm>
                <a:prstGeom prst="rect">
                  <a:avLst/>
                </a:prstGeom>
                <a:noFill/>
                <a:ln w="9525">
                  <a:solidFill>
                    <a:schemeClr val="tx1"/>
                  </a:solidFill>
                  <a:miter lim="800000"/>
                  <a:headEnd/>
                  <a:tailEnd/>
                </a:ln>
              </p:spPr>
              <p:txBody>
                <a:bodyPr wrap="none" anchor="ctr"/>
                <a:lstStyle/>
                <a:p>
                  <a:endParaRPr lang="en-US">
                    <a:latin typeface="Comic Sans MS" pitchFamily="66" charset="0"/>
                  </a:endParaRPr>
                </a:p>
              </p:txBody>
            </p:sp>
          </p:grpSp>
          <p:sp>
            <p:nvSpPr>
              <p:cNvPr id="34829" name="AutoShape 89"/>
              <p:cNvSpPr>
                <a:spLocks noChangeArrowheads="1"/>
              </p:cNvSpPr>
              <p:nvPr/>
            </p:nvSpPr>
            <p:spPr bwMode="auto">
              <a:xfrm>
                <a:off x="4464" y="1440"/>
                <a:ext cx="288" cy="192"/>
              </a:xfrm>
              <a:prstGeom prst="downArrow">
                <a:avLst>
                  <a:gd name="adj1" fmla="val 50000"/>
                  <a:gd name="adj2" fmla="val 25000"/>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sp>
            <p:nvSpPr>
              <p:cNvPr id="34830" name="AutoShape 90"/>
              <p:cNvSpPr>
                <a:spLocks noChangeArrowheads="1"/>
              </p:cNvSpPr>
              <p:nvPr/>
            </p:nvSpPr>
            <p:spPr bwMode="auto">
              <a:xfrm rot="4006815">
                <a:off x="2957" y="1075"/>
                <a:ext cx="229" cy="864"/>
              </a:xfrm>
              <a:prstGeom prst="upArrow">
                <a:avLst>
                  <a:gd name="adj1" fmla="val 50000"/>
                  <a:gd name="adj2" fmla="val 94323"/>
                </a:avLst>
              </a:prstGeom>
              <a:solidFill>
                <a:srgbClr val="00CC99"/>
              </a:solidFill>
              <a:ln w="9525">
                <a:solidFill>
                  <a:schemeClr val="tx1"/>
                </a:solidFill>
                <a:miter lim="800000"/>
                <a:headEnd/>
                <a:tailEnd/>
              </a:ln>
            </p:spPr>
            <p:txBody>
              <a:bodyPr wrap="none" anchor="ctr"/>
              <a:lstStyle/>
              <a:p>
                <a:endParaRPr lang="en-US">
                  <a:latin typeface="Comic Sans MS" pitchFamily="66"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81600" y="2928878"/>
            <a:ext cx="3276600" cy="2862322"/>
          </a:xfrm>
          <a:prstGeom prst="rect">
            <a:avLst/>
          </a:prstGeom>
          <a:solidFill>
            <a:schemeClr val="accent2"/>
          </a:solidFill>
          <a:ln w="38100">
            <a:solidFill>
              <a:schemeClr val="tx1"/>
            </a:solidFill>
          </a:ln>
          <a:effectLst>
            <a:glow rad="228600">
              <a:schemeClr val="accent4">
                <a:satMod val="175000"/>
                <a:alpha val="40000"/>
              </a:schemeClr>
            </a:glow>
          </a:effectLst>
        </p:spPr>
        <p:txBody>
          <a:bodyPr wrap="square" rtlCol="0">
            <a:spAutoFit/>
          </a:bodyPr>
          <a:lstStyle/>
          <a:p>
            <a:pPr indent="3175" algn="ctr">
              <a:buNone/>
            </a:pPr>
            <a:r>
              <a:rPr lang="en-US" sz="2000" dirty="0">
                <a:solidFill>
                  <a:srgbClr val="C00000"/>
                </a:solidFill>
                <a:effectLst>
                  <a:outerShdw blurRad="38100" dist="38100" dir="2700000" algn="tl">
                    <a:srgbClr val="000000">
                      <a:alpha val="43137"/>
                    </a:srgbClr>
                  </a:outerShdw>
                </a:effectLst>
                <a:latin typeface="Comic Sans MS" pitchFamily="66" charset="0"/>
              </a:rPr>
              <a:t>Code of Federal </a:t>
            </a:r>
            <a:r>
              <a:rPr lang="en-US" sz="2000" dirty="0" smtClean="0">
                <a:solidFill>
                  <a:srgbClr val="C00000"/>
                </a:solidFill>
                <a:effectLst>
                  <a:outerShdw blurRad="38100" dist="38100" dir="2700000" algn="tl">
                    <a:srgbClr val="000000">
                      <a:alpha val="43137"/>
                    </a:srgbClr>
                  </a:outerShdw>
                </a:effectLst>
                <a:latin typeface="Comic Sans MS" pitchFamily="66" charset="0"/>
              </a:rPr>
              <a:t>Regulations (C.F.R.) </a:t>
            </a:r>
          </a:p>
          <a:p>
            <a:pPr indent="3175" algn="ctr">
              <a:buNone/>
            </a:pPr>
            <a:r>
              <a:rPr lang="en-US" sz="2000" dirty="0" smtClean="0">
                <a:latin typeface="Comic Sans MS" pitchFamily="66" charset="0"/>
              </a:rPr>
              <a:t>“The </a:t>
            </a:r>
            <a:r>
              <a:rPr lang="en-US" sz="2000" dirty="0">
                <a:latin typeface="Comic Sans MS" pitchFamily="66" charset="0"/>
              </a:rPr>
              <a:t>codification of the general and permanent </a:t>
            </a:r>
            <a:r>
              <a:rPr lang="en-US" sz="2000" u="sng" dirty="0">
                <a:latin typeface="Comic Sans MS" pitchFamily="66" charset="0"/>
              </a:rPr>
              <a:t>rules</a:t>
            </a:r>
            <a:r>
              <a:rPr lang="en-US" sz="2000" dirty="0">
                <a:latin typeface="Comic Sans MS" pitchFamily="66" charset="0"/>
              </a:rPr>
              <a:t> published in the Federal Register by the executive departments and agencies of the </a:t>
            </a:r>
            <a:r>
              <a:rPr lang="en-US" sz="2000" dirty="0" smtClean="0">
                <a:latin typeface="Comic Sans MS" pitchFamily="66" charset="0"/>
              </a:rPr>
              <a:t>Federal Government</a:t>
            </a:r>
            <a:r>
              <a:rPr lang="en-US" sz="2000" dirty="0">
                <a:latin typeface="Comic Sans MS" pitchFamily="66" charset="0"/>
              </a:rPr>
              <a:t>.”</a:t>
            </a:r>
          </a:p>
        </p:txBody>
      </p:sp>
      <p:sp>
        <p:nvSpPr>
          <p:cNvPr id="3" name="TextBox 2"/>
          <p:cNvSpPr txBox="1"/>
          <p:nvPr/>
        </p:nvSpPr>
        <p:spPr>
          <a:xfrm>
            <a:off x="685800" y="609600"/>
            <a:ext cx="2743200" cy="2123658"/>
          </a:xfrm>
          <a:prstGeom prst="rect">
            <a:avLst/>
          </a:prstGeom>
          <a:solidFill>
            <a:srgbClr val="00B050"/>
          </a:solidFill>
          <a:ln w="38100">
            <a:solidFill>
              <a:schemeClr val="tx1"/>
            </a:solidFill>
          </a:ln>
          <a:effectLst>
            <a:glow rad="228600">
              <a:schemeClr val="accent4">
                <a:satMod val="175000"/>
                <a:alpha val="40000"/>
              </a:schemeClr>
            </a:glow>
          </a:effectLst>
        </p:spPr>
        <p:txBody>
          <a:bodyPr wrap="square" rtlCol="0">
            <a:spAutoFit/>
          </a:bodyPr>
          <a:lstStyle/>
          <a:p>
            <a:pPr algn="ctr"/>
            <a:r>
              <a:rPr lang="en-US" sz="2200" dirty="0" smtClean="0">
                <a:solidFill>
                  <a:srgbClr val="FFFFFF"/>
                </a:solidFill>
                <a:latin typeface="Comic Sans MS" pitchFamily="66" charset="0"/>
              </a:rPr>
              <a:t>Don’t confuse the United States Code (U.S.C.) with the </a:t>
            </a:r>
            <a:r>
              <a:rPr lang="en-US" sz="2200" dirty="0">
                <a:solidFill>
                  <a:srgbClr val="FFFFFF"/>
                </a:solidFill>
                <a:latin typeface="Comic Sans MS" pitchFamily="66" charset="0"/>
              </a:rPr>
              <a:t>Code of Federal Regulations (C.F.R.) </a:t>
            </a:r>
          </a:p>
        </p:txBody>
      </p:sp>
      <p:sp>
        <p:nvSpPr>
          <p:cNvPr id="4" name="Oval 3"/>
          <p:cNvSpPr/>
          <p:nvPr/>
        </p:nvSpPr>
        <p:spPr bwMode="auto">
          <a:xfrm>
            <a:off x="381000" y="3352800"/>
            <a:ext cx="4191000" cy="2438400"/>
          </a:xfrm>
          <a:prstGeom prst="ellipse">
            <a:avLst/>
          </a:prstGeom>
          <a:solidFill>
            <a:schemeClr val="tx2"/>
          </a:solidFill>
          <a:ln w="38100" cap="flat" cmpd="sng" algn="ctr">
            <a:solidFill>
              <a:schemeClr val="tx1"/>
            </a:solidFill>
            <a:prstDash val="solid"/>
            <a:round/>
            <a:headEnd type="none" w="med" len="med"/>
            <a:tailEnd type="none" w="med" len="med"/>
          </a:ln>
          <a:effectLst>
            <a:glow rad="2286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lgn="ctr"/>
            <a:r>
              <a:rPr kumimoji="0" lang="en-US" sz="2200" b="0" i="0" u="none" strike="noStrike" cap="none" normalizeH="0" baseline="0" dirty="0" smtClean="0">
                <a:ln>
                  <a:noFill/>
                </a:ln>
                <a:solidFill>
                  <a:srgbClr val="FFFFFF"/>
                </a:solidFill>
                <a:effectLst/>
                <a:latin typeface="Comic Sans MS" pitchFamily="66" charset="0"/>
              </a:rPr>
              <a:t>C.F.R </a:t>
            </a:r>
            <a:r>
              <a:rPr lang="en-US" sz="2200" dirty="0" smtClean="0">
                <a:solidFill>
                  <a:srgbClr val="FFFFFF"/>
                </a:solidFill>
                <a:latin typeface="Comic Sans MS" pitchFamily="66" charset="0"/>
              </a:rPr>
              <a:t>codifie</a:t>
            </a:r>
            <a:r>
              <a:rPr kumimoji="0" lang="en-US" sz="2200" b="0" i="0" u="none" strike="noStrike" cap="none" normalizeH="0" baseline="0" dirty="0" smtClean="0">
                <a:ln>
                  <a:noFill/>
                </a:ln>
                <a:solidFill>
                  <a:srgbClr val="FFFFFF"/>
                </a:solidFill>
                <a:effectLst/>
                <a:latin typeface="Comic Sans MS" pitchFamily="66" charset="0"/>
              </a:rPr>
              <a:t>s the “permanent rules” of the government. </a:t>
            </a:r>
            <a:r>
              <a:rPr lang="en-US" sz="2200" dirty="0">
                <a:solidFill>
                  <a:srgbClr val="FFFFFF"/>
                </a:solidFill>
                <a:latin typeface="Comic Sans MS" pitchFamily="66" charset="0"/>
              </a:rPr>
              <a:t>T</a:t>
            </a:r>
            <a:r>
              <a:rPr kumimoji="0" lang="en-US" sz="2200" b="0" i="0" u="none" strike="noStrike" cap="none" normalizeH="0" dirty="0" smtClean="0">
                <a:ln>
                  <a:noFill/>
                </a:ln>
                <a:solidFill>
                  <a:srgbClr val="FFFFFF"/>
                </a:solidFill>
                <a:effectLst/>
                <a:latin typeface="Comic Sans MS" pitchFamily="66" charset="0"/>
              </a:rPr>
              <a:t>he </a:t>
            </a:r>
            <a:r>
              <a:rPr lang="en-US" sz="2200" dirty="0" smtClean="0">
                <a:solidFill>
                  <a:srgbClr val="FFFFFF"/>
                </a:solidFill>
                <a:latin typeface="Comic Sans MS" pitchFamily="66" charset="0"/>
              </a:rPr>
              <a:t>U.S.C</a:t>
            </a:r>
            <a:r>
              <a:rPr lang="en-US" sz="2200" dirty="0">
                <a:solidFill>
                  <a:srgbClr val="FFFFFF"/>
                </a:solidFill>
                <a:latin typeface="Comic Sans MS" pitchFamily="66" charset="0"/>
              </a:rPr>
              <a:t>. is the </a:t>
            </a:r>
            <a:r>
              <a:rPr lang="en-US" sz="2200" dirty="0" smtClean="0">
                <a:solidFill>
                  <a:srgbClr val="FFFFFF"/>
                </a:solidFill>
                <a:latin typeface="Comic Sans MS" pitchFamily="66" charset="0"/>
              </a:rPr>
              <a:t>law!</a:t>
            </a:r>
            <a:endParaRPr kumimoji="0" lang="en-US" sz="2200" b="0" i="0" u="none" strike="noStrike" cap="none" normalizeH="0" baseline="0" dirty="0" smtClean="0">
              <a:ln>
                <a:noFill/>
              </a:ln>
              <a:solidFill>
                <a:srgbClr val="FFFFFF"/>
              </a:solidFill>
              <a:effectLst/>
              <a:latin typeface="Comic Sans MS" pitchFamily="66" charset="0"/>
            </a:endParaRPr>
          </a:p>
        </p:txBody>
      </p:sp>
      <p:sp>
        <p:nvSpPr>
          <p:cNvPr id="5" name="TextBox 4"/>
          <p:cNvSpPr txBox="1"/>
          <p:nvPr/>
        </p:nvSpPr>
        <p:spPr>
          <a:xfrm>
            <a:off x="4876800" y="575608"/>
            <a:ext cx="3124200" cy="1938992"/>
          </a:xfrm>
          <a:prstGeom prst="rect">
            <a:avLst/>
          </a:prstGeom>
          <a:solidFill>
            <a:srgbClr val="FFFF00"/>
          </a:solidFill>
          <a:ln w="38100">
            <a:solidFill>
              <a:schemeClr val="tx1"/>
            </a:solidFill>
          </a:ln>
          <a:effectLst>
            <a:glow rad="228600">
              <a:schemeClr val="accent4">
                <a:satMod val="175000"/>
                <a:alpha val="40000"/>
              </a:schemeClr>
            </a:glow>
          </a:effectLst>
        </p:spPr>
        <p:txBody>
          <a:bodyPr wrap="square" rtlCol="0">
            <a:spAutoFit/>
          </a:bodyPr>
          <a:lstStyle/>
          <a:p>
            <a:pPr indent="3175" algn="ctr">
              <a:buNone/>
            </a:pPr>
            <a:r>
              <a:rPr lang="en-US" sz="2000" b="1" dirty="0" smtClean="0">
                <a:solidFill>
                  <a:srgbClr val="C00000"/>
                </a:solidFill>
                <a:latin typeface="Comic Sans MS" pitchFamily="66" charset="0"/>
              </a:rPr>
              <a:t> United States Code  </a:t>
            </a:r>
            <a:endParaRPr lang="en-US" sz="2000" b="1" dirty="0">
              <a:solidFill>
                <a:srgbClr val="C00000"/>
              </a:solidFill>
              <a:latin typeface="Comic Sans MS" pitchFamily="66" charset="0"/>
            </a:endParaRPr>
          </a:p>
          <a:p>
            <a:pPr indent="3175" algn="ctr">
              <a:buNone/>
            </a:pPr>
            <a:r>
              <a:rPr lang="en-US" sz="2000" dirty="0">
                <a:latin typeface="Comic Sans MS" pitchFamily="66" charset="0"/>
              </a:rPr>
              <a:t>“The Codification by subject matter of the general and permanent </a:t>
            </a:r>
            <a:r>
              <a:rPr lang="en-US" sz="2000" u="sng" dirty="0">
                <a:latin typeface="Comic Sans MS" pitchFamily="66" charset="0"/>
              </a:rPr>
              <a:t>laws</a:t>
            </a:r>
            <a:r>
              <a:rPr lang="en-US" sz="2000" dirty="0">
                <a:latin typeface="Comic Sans MS" pitchFamily="66" charset="0"/>
              </a:rPr>
              <a:t> of the United </a:t>
            </a:r>
            <a:r>
              <a:rPr lang="en-US" sz="2000" dirty="0" smtClean="0">
                <a:latin typeface="Comic Sans MS" pitchFamily="66" charset="0"/>
              </a:rPr>
              <a:t>States.”</a:t>
            </a:r>
            <a:endParaRPr lang="en-US" sz="2000" dirty="0">
              <a:latin typeface="Comic Sans MS" pitchFamily="66" charset="0"/>
            </a:endParaRPr>
          </a:p>
        </p:txBody>
      </p:sp>
    </p:spTree>
    <p:extLst>
      <p:ext uri="{BB962C8B-B14F-4D97-AF65-F5344CB8AC3E}">
        <p14:creationId xmlns:p14="http://schemas.microsoft.com/office/powerpoint/2010/main" val="192135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81000" y="307976"/>
            <a:ext cx="8534400" cy="707886"/>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4000" dirty="0">
                <a:solidFill>
                  <a:srgbClr val="FFFFFF"/>
                </a:solidFill>
                <a:latin typeface="Comic Sans MS" pitchFamily="66" charset="0"/>
              </a:rPr>
              <a:t>Contract Terminology</a:t>
            </a:r>
          </a:p>
        </p:txBody>
      </p:sp>
      <p:sp>
        <p:nvSpPr>
          <p:cNvPr id="35843" name="Text Box 3"/>
          <p:cNvSpPr txBox="1">
            <a:spLocks noChangeArrowheads="1"/>
          </p:cNvSpPr>
          <p:nvPr/>
        </p:nvSpPr>
        <p:spPr bwMode="auto">
          <a:xfrm>
            <a:off x="228600" y="1219200"/>
            <a:ext cx="8458200" cy="1200329"/>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Contracting Officer (CO)</a:t>
            </a:r>
            <a:r>
              <a:rPr lang="en-US" sz="2400" b="1" dirty="0">
                <a:solidFill>
                  <a:srgbClr val="C00000"/>
                </a:solidFill>
                <a:latin typeface="Comic Sans MS" pitchFamily="66" charset="0"/>
              </a:rPr>
              <a:t> </a:t>
            </a:r>
            <a:r>
              <a:rPr lang="en-US" sz="2400" b="1" dirty="0">
                <a:latin typeface="Comic Sans MS" pitchFamily="66" charset="0"/>
              </a:rPr>
              <a:t>– </a:t>
            </a:r>
            <a:r>
              <a:rPr lang="en-US" sz="2400" dirty="0">
                <a:latin typeface="Comic Sans MS" pitchFamily="66" charset="0"/>
              </a:rPr>
              <a:t>A</a:t>
            </a:r>
            <a:r>
              <a:rPr lang="en-US" sz="2400" dirty="0" smtClean="0">
                <a:latin typeface="Comic Sans MS" pitchFamily="66" charset="0"/>
              </a:rPr>
              <a:t>n </a:t>
            </a:r>
            <a:r>
              <a:rPr lang="en-US" sz="2400" dirty="0">
                <a:latin typeface="Comic Sans MS" pitchFamily="66" charset="0"/>
              </a:rPr>
              <a:t>employee of the 	federal government with the authority to </a:t>
            </a:r>
            <a:r>
              <a:rPr lang="en-US" sz="2400" dirty="0" smtClean="0">
                <a:latin typeface="Comic Sans MS" pitchFamily="66" charset="0"/>
              </a:rPr>
              <a:t>enter</a:t>
            </a:r>
            <a:r>
              <a:rPr lang="en-US" sz="2400" dirty="0">
                <a:latin typeface="Comic Sans MS" pitchFamily="66" charset="0"/>
              </a:rPr>
              <a:t> </a:t>
            </a:r>
            <a:r>
              <a:rPr lang="en-US" sz="2400" dirty="0" smtClean="0">
                <a:latin typeface="Comic Sans MS" pitchFamily="66" charset="0"/>
              </a:rPr>
              <a:t>into</a:t>
            </a:r>
            <a:r>
              <a:rPr lang="en-US" sz="2400" dirty="0">
                <a:latin typeface="Comic Sans MS" pitchFamily="66" charset="0"/>
              </a:rPr>
              <a:t>, 	administer, and/or terminate contracts. (FAR 2.101)</a:t>
            </a:r>
          </a:p>
        </p:txBody>
      </p:sp>
      <p:sp>
        <p:nvSpPr>
          <p:cNvPr id="859140" name="Text Box 4"/>
          <p:cNvSpPr txBox="1">
            <a:spLocks noChangeArrowheads="1"/>
          </p:cNvSpPr>
          <p:nvPr/>
        </p:nvSpPr>
        <p:spPr bwMode="auto">
          <a:xfrm>
            <a:off x="228600" y="2438400"/>
            <a:ext cx="8458200" cy="1569660"/>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Contracting Officer’s Representative </a:t>
            </a:r>
            <a:r>
              <a:rPr lang="en-US" sz="2400" dirty="0">
                <a:solidFill>
                  <a:srgbClr val="C00000"/>
                </a:solidFill>
                <a:latin typeface="Comic Sans MS" pitchFamily="66" charset="0"/>
              </a:rPr>
              <a:t>(</a:t>
            </a:r>
            <a:r>
              <a:rPr lang="en-US" sz="2400" b="1" dirty="0">
                <a:solidFill>
                  <a:srgbClr val="C00000"/>
                </a:solidFill>
                <a:latin typeface="Comic Sans MS" pitchFamily="66" charset="0"/>
              </a:rPr>
              <a:t>COR/COTR) </a:t>
            </a:r>
            <a:r>
              <a:rPr lang="en-US" sz="2400" b="1" dirty="0">
                <a:latin typeface="Comic Sans MS" pitchFamily="66" charset="0"/>
              </a:rPr>
              <a:t>– 	</a:t>
            </a:r>
            <a:r>
              <a:rPr lang="en-US" sz="2400" dirty="0">
                <a:latin typeface="Comic Sans MS" pitchFamily="66" charset="0"/>
              </a:rPr>
              <a:t>A</a:t>
            </a:r>
            <a:r>
              <a:rPr lang="en-US" sz="2400" dirty="0" smtClean="0">
                <a:latin typeface="Comic Sans MS" pitchFamily="66" charset="0"/>
              </a:rPr>
              <a:t>n </a:t>
            </a:r>
            <a:r>
              <a:rPr lang="en-US" sz="2400" dirty="0">
                <a:latin typeface="Comic Sans MS" pitchFamily="66" charset="0"/>
              </a:rPr>
              <a:t>employee of the federal government assigned 	certain responsibility and authority as delegated from 	the Contracting </a:t>
            </a:r>
            <a:r>
              <a:rPr lang="en-US" sz="2400" dirty="0" smtClean="0">
                <a:latin typeface="Comic Sans MS" pitchFamily="66" charset="0"/>
              </a:rPr>
              <a:t>Officer and specified in the contract.</a:t>
            </a:r>
            <a:endParaRPr lang="en-US" sz="2400" dirty="0">
              <a:latin typeface="Comic Sans MS" pitchFamily="66" charset="0"/>
            </a:endParaRPr>
          </a:p>
        </p:txBody>
      </p:sp>
      <p:sp>
        <p:nvSpPr>
          <p:cNvPr id="859141" name="Text Box 5"/>
          <p:cNvSpPr txBox="1">
            <a:spLocks noChangeArrowheads="1"/>
          </p:cNvSpPr>
          <p:nvPr/>
        </p:nvSpPr>
        <p:spPr bwMode="auto">
          <a:xfrm>
            <a:off x="228600" y="3981451"/>
            <a:ext cx="8382000" cy="3040832"/>
          </a:xfrm>
          <a:prstGeom prst="rect">
            <a:avLst/>
          </a:prstGeom>
          <a:noFill/>
          <a:ln w="9525">
            <a:noFill/>
            <a:miter lim="800000"/>
            <a:headEnd/>
            <a:tailEnd/>
          </a:ln>
        </p:spPr>
        <p:txBody>
          <a:bodyPr wrap="square">
            <a:spAutoFit/>
          </a:bodyPr>
          <a:lstStyle/>
          <a:p>
            <a:pPr marL="114300" lvl="1">
              <a:spcAft>
                <a:spcPct val="30000"/>
              </a:spcAft>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Modification</a:t>
            </a:r>
            <a:r>
              <a:rPr lang="en-US" sz="2400" b="1" dirty="0">
                <a:solidFill>
                  <a:srgbClr val="C00000"/>
                </a:solidFill>
                <a:latin typeface="Comic Sans MS" pitchFamily="66" charset="0"/>
              </a:rPr>
              <a:t> </a:t>
            </a:r>
            <a:r>
              <a:rPr lang="en-US" sz="2400" b="1" dirty="0">
                <a:latin typeface="Comic Sans MS" pitchFamily="66" charset="0"/>
              </a:rPr>
              <a:t>– </a:t>
            </a:r>
            <a:r>
              <a:rPr lang="en-US" sz="2400" dirty="0" smtClean="0">
                <a:latin typeface="Comic Sans MS" pitchFamily="66" charset="0"/>
              </a:rPr>
              <a:t>A written document (FAR </a:t>
            </a:r>
            <a:r>
              <a:rPr lang="en-US" sz="2400" dirty="0">
                <a:latin typeface="Comic Sans MS" pitchFamily="66" charset="0"/>
              </a:rPr>
              <a:t>43.101) 	which is required </a:t>
            </a:r>
            <a:r>
              <a:rPr lang="en-US" sz="2400" dirty="0" smtClean="0">
                <a:latin typeface="Comic Sans MS" pitchFamily="66" charset="0"/>
              </a:rPr>
              <a:t>to change the </a:t>
            </a:r>
            <a:r>
              <a:rPr lang="en-US" sz="2400" dirty="0">
                <a:latin typeface="Comic Sans MS" pitchFamily="66" charset="0"/>
              </a:rPr>
              <a:t>terms of a </a:t>
            </a:r>
            <a:r>
              <a:rPr lang="en-US" sz="2400" dirty="0" smtClean="0">
                <a:latin typeface="Comic Sans MS" pitchFamily="66" charset="0"/>
              </a:rPr>
              <a:t>contract.</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Change orders</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a:t>
            </a:r>
            <a:r>
              <a:rPr lang="en-US" sz="2200" dirty="0">
                <a:latin typeface="Comic Sans MS" pitchFamily="66" charset="0"/>
              </a:rPr>
              <a:t>Supplemental agreements</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Notices </a:t>
            </a:r>
            <a:r>
              <a:rPr lang="en-US" sz="2200" dirty="0">
                <a:latin typeface="Comic Sans MS" pitchFamily="66" charset="0"/>
              </a:rPr>
              <a:t>of </a:t>
            </a:r>
            <a:r>
              <a:rPr lang="en-US" sz="2200" dirty="0" smtClean="0">
                <a:latin typeface="Comic Sans MS" pitchFamily="66" charset="0"/>
              </a:rPr>
              <a:t>termination</a:t>
            </a:r>
          </a:p>
          <a:p>
            <a:pPr lvl="2">
              <a:spcAft>
                <a:spcPct val="30000"/>
              </a:spcAft>
              <a:buClr>
                <a:srgbClr val="C00000"/>
              </a:buClr>
              <a:buFont typeface="Wingdings" pitchFamily="2" charset="2"/>
              <a:buChar char="§"/>
              <a:tabLst>
                <a:tab pos="401638" algn="l"/>
              </a:tabLst>
            </a:pPr>
            <a:r>
              <a:rPr lang="en-US" sz="2200" dirty="0">
                <a:latin typeface="Comic Sans MS" pitchFamily="66" charset="0"/>
              </a:rPr>
              <a:t> </a:t>
            </a:r>
            <a:r>
              <a:rPr lang="en-US" sz="2200" dirty="0" smtClean="0">
                <a:latin typeface="Comic Sans MS" pitchFamily="66" charset="0"/>
              </a:rPr>
              <a:t> </a:t>
            </a:r>
            <a:r>
              <a:rPr lang="en-US" sz="2200" dirty="0">
                <a:latin typeface="Comic Sans MS" pitchFamily="66" charset="0"/>
              </a:rPr>
              <a:t>Actions to </a:t>
            </a:r>
            <a:r>
              <a:rPr lang="en-US" sz="2200" dirty="0" smtClean="0">
                <a:latin typeface="Comic Sans MS" pitchFamily="66" charset="0"/>
              </a:rPr>
              <a:t>exercise </a:t>
            </a:r>
            <a:r>
              <a:rPr lang="en-US" sz="2200" dirty="0">
                <a:latin typeface="Comic Sans MS" pitchFamily="66" charset="0"/>
              </a:rPr>
              <a:t>of contract options</a:t>
            </a:r>
          </a:p>
          <a:p>
            <a:pPr lvl="2">
              <a:spcAft>
                <a:spcPct val="30000"/>
              </a:spcAft>
              <a:buClr>
                <a:srgbClr val="C00000"/>
              </a:buClr>
              <a:buFont typeface="Wingdings" pitchFamily="2" charset="2"/>
              <a:buChar char="§"/>
              <a:tabLst>
                <a:tab pos="401638" algn="l"/>
              </a:tabLst>
            </a:pPr>
            <a:endParaRPr lang="en-US" sz="2200" dirty="0">
              <a:latin typeface="Comic Sans MS" pitchFamily="66" charset="0"/>
            </a:endParaRPr>
          </a:p>
        </p:txBody>
      </p:sp>
      <p:sp>
        <p:nvSpPr>
          <p:cNvPr id="6" name="TextBox 5"/>
          <p:cNvSpPr txBox="1"/>
          <p:nvPr/>
        </p:nvSpPr>
        <p:spPr>
          <a:xfrm>
            <a:off x="6408420" y="4876800"/>
            <a:ext cx="2514600" cy="1323439"/>
          </a:xfrm>
          <a:prstGeom prst="rect">
            <a:avLst/>
          </a:prstGeom>
          <a:solidFill>
            <a:srgbClr val="FFFF00"/>
          </a:solidFill>
          <a:ln w="38100">
            <a:solidFill>
              <a:schemeClr val="tx1"/>
            </a:solidFill>
          </a:ln>
        </p:spPr>
        <p:txBody>
          <a:bodyPr wrap="square" rtlCol="0">
            <a:spAutoFit/>
          </a:bodyPr>
          <a:lstStyle/>
          <a:p>
            <a:pPr algn="ctr"/>
            <a:r>
              <a:rPr lang="en-US" sz="2000" dirty="0" smtClean="0">
                <a:latin typeface="Comic Sans MS" pitchFamily="66" charset="0"/>
              </a:rPr>
              <a:t>Verbal instructions, even from the CO, are not binding!</a:t>
            </a:r>
            <a:endParaRPr lang="en-US" sz="2000" dirty="0">
              <a:latin typeface="Comic Sans MS" pitchFamily="66" charset="0"/>
            </a:endParaRPr>
          </a:p>
        </p:txBody>
      </p:sp>
    </p:spTree>
    <p:extLst>
      <p:ext uri="{BB962C8B-B14F-4D97-AF65-F5344CB8AC3E}">
        <p14:creationId xmlns:p14="http://schemas.microsoft.com/office/powerpoint/2010/main" val="2135957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591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591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9140" grpId="0" autoUpdateAnimBg="0"/>
      <p:bldP spid="859141" grpId="0" autoUpdateAnimBg="0"/>
      <p:bldP spid="6"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81000" y="307976"/>
            <a:ext cx="8534400" cy="707886"/>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4000" dirty="0">
                <a:solidFill>
                  <a:srgbClr val="FFFFFF"/>
                </a:solidFill>
                <a:latin typeface="Comic Sans MS" pitchFamily="66" charset="0"/>
              </a:rPr>
              <a:t>Contract Terminology</a:t>
            </a:r>
          </a:p>
        </p:txBody>
      </p:sp>
      <p:sp>
        <p:nvSpPr>
          <p:cNvPr id="35843" name="Text Box 3"/>
          <p:cNvSpPr txBox="1">
            <a:spLocks noChangeArrowheads="1"/>
          </p:cNvSpPr>
          <p:nvPr/>
        </p:nvSpPr>
        <p:spPr bwMode="auto">
          <a:xfrm>
            <a:off x="228600" y="1219200"/>
            <a:ext cx="8458200" cy="1200329"/>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Contracting Officer (CO)</a:t>
            </a:r>
            <a:r>
              <a:rPr lang="en-US" sz="2400" b="1" dirty="0">
                <a:solidFill>
                  <a:srgbClr val="C00000"/>
                </a:solidFill>
                <a:latin typeface="Comic Sans MS" pitchFamily="66" charset="0"/>
              </a:rPr>
              <a:t> </a:t>
            </a:r>
            <a:r>
              <a:rPr lang="en-US" sz="2400" b="1" dirty="0">
                <a:latin typeface="Comic Sans MS" pitchFamily="66" charset="0"/>
              </a:rPr>
              <a:t>– </a:t>
            </a:r>
            <a:r>
              <a:rPr lang="en-US" sz="2400" dirty="0">
                <a:latin typeface="Comic Sans MS" pitchFamily="66" charset="0"/>
              </a:rPr>
              <a:t>A</a:t>
            </a:r>
            <a:r>
              <a:rPr lang="en-US" sz="2400" dirty="0" smtClean="0">
                <a:latin typeface="Comic Sans MS" pitchFamily="66" charset="0"/>
              </a:rPr>
              <a:t>n </a:t>
            </a:r>
            <a:r>
              <a:rPr lang="en-US" sz="2400" dirty="0">
                <a:latin typeface="Comic Sans MS" pitchFamily="66" charset="0"/>
              </a:rPr>
              <a:t>employee of the 	federal government with the authority to </a:t>
            </a:r>
            <a:r>
              <a:rPr lang="en-US" sz="2400" dirty="0" smtClean="0">
                <a:latin typeface="Comic Sans MS" pitchFamily="66" charset="0"/>
              </a:rPr>
              <a:t>enter</a:t>
            </a:r>
            <a:r>
              <a:rPr lang="en-US" sz="2400" dirty="0">
                <a:latin typeface="Comic Sans MS" pitchFamily="66" charset="0"/>
              </a:rPr>
              <a:t> </a:t>
            </a:r>
            <a:r>
              <a:rPr lang="en-US" sz="2400" dirty="0" smtClean="0">
                <a:latin typeface="Comic Sans MS" pitchFamily="66" charset="0"/>
              </a:rPr>
              <a:t>into</a:t>
            </a:r>
            <a:r>
              <a:rPr lang="en-US" sz="2400" dirty="0">
                <a:latin typeface="Comic Sans MS" pitchFamily="66" charset="0"/>
              </a:rPr>
              <a:t>, 	administer, and/or terminate contracts. (FAR 2.101)</a:t>
            </a:r>
          </a:p>
        </p:txBody>
      </p:sp>
      <p:sp>
        <p:nvSpPr>
          <p:cNvPr id="859140" name="Text Box 4"/>
          <p:cNvSpPr txBox="1">
            <a:spLocks noChangeArrowheads="1"/>
          </p:cNvSpPr>
          <p:nvPr/>
        </p:nvSpPr>
        <p:spPr bwMode="auto">
          <a:xfrm>
            <a:off x="228600" y="2438400"/>
            <a:ext cx="8458200" cy="1569660"/>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Contracting Officer’s Representative </a:t>
            </a:r>
            <a:r>
              <a:rPr lang="en-US" sz="2400" dirty="0">
                <a:solidFill>
                  <a:srgbClr val="C00000"/>
                </a:solidFill>
                <a:latin typeface="Comic Sans MS" pitchFamily="66" charset="0"/>
              </a:rPr>
              <a:t>(</a:t>
            </a:r>
            <a:r>
              <a:rPr lang="en-US" sz="2400" b="1" dirty="0">
                <a:solidFill>
                  <a:srgbClr val="C00000"/>
                </a:solidFill>
                <a:latin typeface="Comic Sans MS" pitchFamily="66" charset="0"/>
              </a:rPr>
              <a:t>COR/COTR) </a:t>
            </a:r>
            <a:r>
              <a:rPr lang="en-US" sz="2400" b="1" dirty="0">
                <a:latin typeface="Comic Sans MS" pitchFamily="66" charset="0"/>
              </a:rPr>
              <a:t>– 	</a:t>
            </a:r>
            <a:r>
              <a:rPr lang="en-US" sz="2400" dirty="0">
                <a:latin typeface="Comic Sans MS" pitchFamily="66" charset="0"/>
              </a:rPr>
              <a:t>A</a:t>
            </a:r>
            <a:r>
              <a:rPr lang="en-US" sz="2400" dirty="0" smtClean="0">
                <a:latin typeface="Comic Sans MS" pitchFamily="66" charset="0"/>
              </a:rPr>
              <a:t>n </a:t>
            </a:r>
            <a:r>
              <a:rPr lang="en-US" sz="2400" dirty="0">
                <a:latin typeface="Comic Sans MS" pitchFamily="66" charset="0"/>
              </a:rPr>
              <a:t>employee of the federal government assigned 	certain responsibility and authority as delegated from 	the Contracting </a:t>
            </a:r>
            <a:r>
              <a:rPr lang="en-US" sz="2400" dirty="0" smtClean="0">
                <a:latin typeface="Comic Sans MS" pitchFamily="66" charset="0"/>
              </a:rPr>
              <a:t>Officer and specified in the contract.</a:t>
            </a:r>
            <a:endParaRPr lang="en-US" sz="2400" dirty="0">
              <a:latin typeface="Comic Sans MS" pitchFamily="66" charset="0"/>
            </a:endParaRPr>
          </a:p>
        </p:txBody>
      </p:sp>
      <p:sp>
        <p:nvSpPr>
          <p:cNvPr id="859141" name="Text Box 5"/>
          <p:cNvSpPr txBox="1">
            <a:spLocks noChangeArrowheads="1"/>
          </p:cNvSpPr>
          <p:nvPr/>
        </p:nvSpPr>
        <p:spPr bwMode="auto">
          <a:xfrm>
            <a:off x="228600" y="3981451"/>
            <a:ext cx="8382000" cy="3040832"/>
          </a:xfrm>
          <a:prstGeom prst="rect">
            <a:avLst/>
          </a:prstGeom>
          <a:noFill/>
          <a:ln w="9525">
            <a:noFill/>
            <a:miter lim="800000"/>
            <a:headEnd/>
            <a:tailEnd/>
          </a:ln>
        </p:spPr>
        <p:txBody>
          <a:bodyPr wrap="square">
            <a:spAutoFit/>
          </a:bodyPr>
          <a:lstStyle/>
          <a:p>
            <a:pPr marL="114300" lvl="1">
              <a:spcAft>
                <a:spcPct val="30000"/>
              </a:spcAft>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Modification</a:t>
            </a:r>
            <a:r>
              <a:rPr lang="en-US" sz="2400" b="1" dirty="0">
                <a:solidFill>
                  <a:srgbClr val="C00000"/>
                </a:solidFill>
                <a:latin typeface="Comic Sans MS" pitchFamily="66" charset="0"/>
              </a:rPr>
              <a:t> </a:t>
            </a:r>
            <a:r>
              <a:rPr lang="en-US" sz="2400" b="1" dirty="0">
                <a:latin typeface="Comic Sans MS" pitchFamily="66" charset="0"/>
              </a:rPr>
              <a:t>– </a:t>
            </a:r>
            <a:r>
              <a:rPr lang="en-US" sz="2400" dirty="0" smtClean="0">
                <a:latin typeface="Comic Sans MS" pitchFamily="66" charset="0"/>
              </a:rPr>
              <a:t>A written document (FAR </a:t>
            </a:r>
            <a:r>
              <a:rPr lang="en-US" sz="2400" dirty="0">
                <a:latin typeface="Comic Sans MS" pitchFamily="66" charset="0"/>
              </a:rPr>
              <a:t>43.101) 	which is required </a:t>
            </a:r>
            <a:r>
              <a:rPr lang="en-US" sz="2400" dirty="0" smtClean="0">
                <a:latin typeface="Comic Sans MS" pitchFamily="66" charset="0"/>
              </a:rPr>
              <a:t>to change the </a:t>
            </a:r>
            <a:r>
              <a:rPr lang="en-US" sz="2400" dirty="0">
                <a:latin typeface="Comic Sans MS" pitchFamily="66" charset="0"/>
              </a:rPr>
              <a:t>terms of a </a:t>
            </a:r>
            <a:r>
              <a:rPr lang="en-US" sz="2400" dirty="0" smtClean="0">
                <a:latin typeface="Comic Sans MS" pitchFamily="66" charset="0"/>
              </a:rPr>
              <a:t>contract.</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Change orders</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a:t>
            </a:r>
            <a:r>
              <a:rPr lang="en-US" sz="2200" dirty="0">
                <a:latin typeface="Comic Sans MS" pitchFamily="66" charset="0"/>
              </a:rPr>
              <a:t>Supplemental agreements</a:t>
            </a:r>
          </a:p>
          <a:p>
            <a:pPr lvl="2">
              <a:spcAft>
                <a:spcPct val="30000"/>
              </a:spcAft>
              <a:buClr>
                <a:srgbClr val="C00000"/>
              </a:buClr>
              <a:buFont typeface="Wingdings" pitchFamily="2" charset="2"/>
              <a:buChar char="§"/>
              <a:tabLst>
                <a:tab pos="401638" algn="l"/>
              </a:tabLst>
            </a:pPr>
            <a:r>
              <a:rPr lang="en-US" sz="2200" dirty="0" smtClean="0">
                <a:latin typeface="Comic Sans MS" pitchFamily="66" charset="0"/>
              </a:rPr>
              <a:t>  Notices </a:t>
            </a:r>
            <a:r>
              <a:rPr lang="en-US" sz="2200" dirty="0">
                <a:latin typeface="Comic Sans MS" pitchFamily="66" charset="0"/>
              </a:rPr>
              <a:t>of </a:t>
            </a:r>
            <a:r>
              <a:rPr lang="en-US" sz="2200" dirty="0" smtClean="0">
                <a:latin typeface="Comic Sans MS" pitchFamily="66" charset="0"/>
              </a:rPr>
              <a:t>termination</a:t>
            </a:r>
          </a:p>
          <a:p>
            <a:pPr lvl="2">
              <a:spcAft>
                <a:spcPct val="30000"/>
              </a:spcAft>
              <a:buClr>
                <a:srgbClr val="C00000"/>
              </a:buClr>
              <a:buFont typeface="Wingdings" pitchFamily="2" charset="2"/>
              <a:buChar char="§"/>
              <a:tabLst>
                <a:tab pos="401638" algn="l"/>
              </a:tabLst>
            </a:pPr>
            <a:r>
              <a:rPr lang="en-US" sz="2200" dirty="0">
                <a:latin typeface="Comic Sans MS" pitchFamily="66" charset="0"/>
              </a:rPr>
              <a:t> </a:t>
            </a:r>
            <a:r>
              <a:rPr lang="en-US" sz="2200" dirty="0" smtClean="0">
                <a:latin typeface="Comic Sans MS" pitchFamily="66" charset="0"/>
              </a:rPr>
              <a:t> </a:t>
            </a:r>
            <a:r>
              <a:rPr lang="en-US" sz="2200" dirty="0">
                <a:latin typeface="Comic Sans MS" pitchFamily="66" charset="0"/>
              </a:rPr>
              <a:t>Actions to </a:t>
            </a:r>
            <a:r>
              <a:rPr lang="en-US" sz="2200" dirty="0" smtClean="0">
                <a:latin typeface="Comic Sans MS" pitchFamily="66" charset="0"/>
              </a:rPr>
              <a:t>exercise </a:t>
            </a:r>
            <a:r>
              <a:rPr lang="en-US" sz="2200" dirty="0">
                <a:latin typeface="Comic Sans MS" pitchFamily="66" charset="0"/>
              </a:rPr>
              <a:t>of contract options</a:t>
            </a:r>
          </a:p>
          <a:p>
            <a:pPr lvl="2">
              <a:spcAft>
                <a:spcPct val="30000"/>
              </a:spcAft>
              <a:buClr>
                <a:srgbClr val="C00000"/>
              </a:buClr>
              <a:buFont typeface="Wingdings" pitchFamily="2" charset="2"/>
              <a:buChar char="§"/>
              <a:tabLst>
                <a:tab pos="401638" algn="l"/>
              </a:tabLst>
            </a:pPr>
            <a:endParaRPr lang="en-US" sz="2200" dirty="0">
              <a:latin typeface="Comic Sans MS" pitchFamily="66" charset="0"/>
            </a:endParaRPr>
          </a:p>
        </p:txBody>
      </p:sp>
      <p:sp>
        <p:nvSpPr>
          <p:cNvPr id="7" name="TextBox 6"/>
          <p:cNvSpPr txBox="1"/>
          <p:nvPr/>
        </p:nvSpPr>
        <p:spPr>
          <a:xfrm>
            <a:off x="6408420" y="4876800"/>
            <a:ext cx="2514600" cy="1200329"/>
          </a:xfrm>
          <a:prstGeom prst="rect">
            <a:avLst/>
          </a:prstGeom>
          <a:solidFill>
            <a:srgbClr val="FFFF00"/>
          </a:solidFill>
          <a:ln w="38100">
            <a:solidFill>
              <a:schemeClr val="tx1"/>
            </a:solidFill>
          </a:ln>
        </p:spPr>
        <p:txBody>
          <a:bodyPr wrap="square" rtlCol="0">
            <a:spAutoFit/>
          </a:bodyPr>
          <a:lstStyle/>
          <a:p>
            <a:pPr algn="ctr"/>
            <a:r>
              <a:rPr lang="en-US" sz="1800" dirty="0" smtClean="0">
                <a:latin typeface="Comic Sans MS" pitchFamily="66" charset="0"/>
              </a:rPr>
              <a:t>Only the CO can bind the Government through a written modification!</a:t>
            </a:r>
            <a:endParaRPr lang="en-US" sz="1800" dirty="0">
              <a:latin typeface="Comic Sans MS" pitchFamily="66" charset="0"/>
            </a:endParaRPr>
          </a:p>
        </p:txBody>
      </p:sp>
    </p:spTree>
    <p:extLst>
      <p:ext uri="{BB962C8B-B14F-4D97-AF65-F5344CB8AC3E}">
        <p14:creationId xmlns:p14="http://schemas.microsoft.com/office/powerpoint/2010/main" val="269894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ext Box 3"/>
          <p:cNvSpPr txBox="1">
            <a:spLocks noChangeArrowheads="1"/>
          </p:cNvSpPr>
          <p:nvPr/>
        </p:nvSpPr>
        <p:spPr bwMode="auto">
          <a:xfrm>
            <a:off x="381000" y="1219200"/>
            <a:ext cx="8305800" cy="1569660"/>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3225"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Contract–Acquired Property</a:t>
            </a:r>
            <a:r>
              <a:rPr lang="en-US" sz="2400" b="1" dirty="0">
                <a:solidFill>
                  <a:srgbClr val="C00000"/>
                </a:solidFill>
                <a:latin typeface="Comic Sans MS" pitchFamily="66" charset="0"/>
              </a:rPr>
              <a:t> </a:t>
            </a:r>
            <a:r>
              <a:rPr lang="en-US" sz="2400" dirty="0">
                <a:latin typeface="Comic Sans MS" pitchFamily="66" charset="0"/>
              </a:rPr>
              <a:t>– Property (equipment) 	acquired by a contractor while performing a contract </a:t>
            </a:r>
            <a:r>
              <a:rPr lang="en-US" sz="2400" dirty="0" smtClean="0">
                <a:latin typeface="Comic Sans MS" pitchFamily="66" charset="0"/>
              </a:rPr>
              <a:t>	to which </a:t>
            </a:r>
            <a:r>
              <a:rPr lang="en-US" sz="2400" dirty="0">
                <a:latin typeface="Comic Sans MS" pitchFamily="66" charset="0"/>
              </a:rPr>
              <a:t>the government has title – </a:t>
            </a:r>
            <a:r>
              <a:rPr lang="en-US" sz="2400" u="sng" dirty="0">
                <a:latin typeface="Comic Sans MS" pitchFamily="66" charset="0"/>
              </a:rPr>
              <a:t>you may have to </a:t>
            </a:r>
            <a:r>
              <a:rPr lang="en-US" sz="2400" dirty="0" smtClean="0">
                <a:latin typeface="Comic Sans MS" pitchFamily="66" charset="0"/>
              </a:rPr>
              <a:t>	</a:t>
            </a:r>
            <a:r>
              <a:rPr lang="en-US" sz="2400" u="sng" dirty="0" smtClean="0">
                <a:latin typeface="Comic Sans MS" pitchFamily="66" charset="0"/>
              </a:rPr>
              <a:t>return it</a:t>
            </a:r>
            <a:r>
              <a:rPr lang="en-US" sz="2400" dirty="0" smtClean="0">
                <a:latin typeface="Comic Sans MS" pitchFamily="66" charset="0"/>
              </a:rPr>
              <a:t> when the contract ends!</a:t>
            </a:r>
            <a:endParaRPr lang="en-US" sz="2400" dirty="0">
              <a:latin typeface="Comic Sans MS" pitchFamily="66" charset="0"/>
            </a:endParaRPr>
          </a:p>
        </p:txBody>
      </p:sp>
      <p:sp>
        <p:nvSpPr>
          <p:cNvPr id="978948" name="Text Box 4"/>
          <p:cNvSpPr txBox="1">
            <a:spLocks noChangeArrowheads="1"/>
          </p:cNvSpPr>
          <p:nvPr/>
        </p:nvSpPr>
        <p:spPr bwMode="auto">
          <a:xfrm>
            <a:off x="381000" y="3733800"/>
            <a:ext cx="8610600" cy="1200329"/>
          </a:xfrm>
          <a:prstGeom prst="rect">
            <a:avLst/>
          </a:prstGeom>
          <a:noFill/>
          <a:ln w="9525">
            <a:noFill/>
            <a:miter lim="800000"/>
            <a:headEnd/>
            <a:tailEnd/>
          </a:ln>
        </p:spPr>
        <p:txBody>
          <a:bodyPr>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Funding Increment</a:t>
            </a:r>
            <a:r>
              <a:rPr lang="en-US" sz="2400" b="1" dirty="0">
                <a:solidFill>
                  <a:srgbClr val="C00000"/>
                </a:solidFill>
                <a:latin typeface="Comic Sans MS" pitchFamily="66" charset="0"/>
              </a:rPr>
              <a:t> </a:t>
            </a:r>
            <a:r>
              <a:rPr lang="en-US" sz="2400" b="1" dirty="0">
                <a:latin typeface="Comic Sans MS" pitchFamily="66" charset="0"/>
              </a:rPr>
              <a:t>– </a:t>
            </a:r>
            <a:r>
              <a:rPr lang="en-US" sz="2400" dirty="0">
                <a:latin typeface="Comic Sans MS" pitchFamily="66" charset="0"/>
              </a:rPr>
              <a:t>A</a:t>
            </a:r>
            <a:r>
              <a:rPr lang="en-US" sz="2400" dirty="0" smtClean="0">
                <a:latin typeface="Comic Sans MS" pitchFamily="66" charset="0"/>
              </a:rPr>
              <a:t>n </a:t>
            </a:r>
            <a:r>
              <a:rPr lang="en-US" sz="2400" dirty="0">
                <a:latin typeface="Comic Sans MS" pitchFamily="66" charset="0"/>
              </a:rPr>
              <a:t>amount of funding associated 	with a </a:t>
            </a:r>
            <a:r>
              <a:rPr lang="en-US" sz="2400" dirty="0" smtClean="0">
                <a:latin typeface="Comic Sans MS" pitchFamily="66" charset="0"/>
              </a:rPr>
              <a:t>portion of the period </a:t>
            </a:r>
            <a:r>
              <a:rPr lang="en-US" sz="2400" dirty="0">
                <a:latin typeface="Comic Sans MS" pitchFamily="66" charset="0"/>
              </a:rPr>
              <a:t>of performance of a </a:t>
            </a:r>
            <a:r>
              <a:rPr lang="en-US" sz="2400" dirty="0" smtClean="0">
                <a:latin typeface="Comic Sans MS" pitchFamily="66" charset="0"/>
              </a:rPr>
              <a:t>	contract</a:t>
            </a:r>
            <a:r>
              <a:rPr lang="en-US" sz="2400" dirty="0">
                <a:latin typeface="Comic Sans MS" pitchFamily="66" charset="0"/>
              </a:rPr>
              <a:t>.</a:t>
            </a:r>
          </a:p>
        </p:txBody>
      </p:sp>
      <p:sp>
        <p:nvSpPr>
          <p:cNvPr id="978949" name="Text Box 5"/>
          <p:cNvSpPr txBox="1">
            <a:spLocks noChangeArrowheads="1"/>
          </p:cNvSpPr>
          <p:nvPr/>
        </p:nvSpPr>
        <p:spPr bwMode="auto">
          <a:xfrm>
            <a:off x="381000" y="4953000"/>
            <a:ext cx="8153400" cy="1200329"/>
          </a:xfrm>
          <a:prstGeom prst="rect">
            <a:avLst/>
          </a:prstGeom>
          <a:noFill/>
          <a:ln w="9525">
            <a:noFill/>
            <a:miter lim="800000"/>
            <a:headEnd/>
            <a:tailEnd/>
          </a:ln>
        </p:spPr>
        <p:txBody>
          <a:bodyPr wrap="square">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Established Funding Limit</a:t>
            </a:r>
            <a:r>
              <a:rPr lang="en-US" sz="2400" b="1" dirty="0">
                <a:solidFill>
                  <a:srgbClr val="C00000"/>
                </a:solidFill>
                <a:latin typeface="Comic Sans MS" pitchFamily="66" charset="0"/>
              </a:rPr>
              <a:t> </a:t>
            </a:r>
            <a:r>
              <a:rPr lang="en-US" sz="2400" dirty="0">
                <a:latin typeface="Comic Sans MS" pitchFamily="66" charset="0"/>
              </a:rPr>
              <a:t>– </a:t>
            </a:r>
            <a:r>
              <a:rPr lang="en-US" sz="2400" dirty="0" smtClean="0">
                <a:latin typeface="Comic Sans MS" pitchFamily="66" charset="0"/>
              </a:rPr>
              <a:t>The sum </a:t>
            </a:r>
            <a:r>
              <a:rPr lang="en-US" sz="2400" dirty="0">
                <a:latin typeface="Comic Sans MS" pitchFamily="66" charset="0"/>
              </a:rPr>
              <a:t>of all funding 	increments of a </a:t>
            </a:r>
            <a:r>
              <a:rPr lang="en-US" sz="2400" dirty="0" smtClean="0">
                <a:latin typeface="Comic Sans MS" pitchFamily="66" charset="0"/>
              </a:rPr>
              <a:t>contract – the amount not to be 	exceeded under the LOF clause.</a:t>
            </a:r>
            <a:endParaRPr lang="en-US" sz="2400" dirty="0">
              <a:latin typeface="Comic Sans MS" pitchFamily="66" charset="0"/>
            </a:endParaRPr>
          </a:p>
        </p:txBody>
      </p:sp>
      <p:sp>
        <p:nvSpPr>
          <p:cNvPr id="7" name="Text Box 2"/>
          <p:cNvSpPr txBox="1">
            <a:spLocks noChangeArrowheads="1"/>
          </p:cNvSpPr>
          <p:nvPr/>
        </p:nvSpPr>
        <p:spPr bwMode="auto">
          <a:xfrm>
            <a:off x="381000" y="307976"/>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
        <p:nvSpPr>
          <p:cNvPr id="2" name="TextBox 1"/>
          <p:cNvSpPr txBox="1"/>
          <p:nvPr/>
        </p:nvSpPr>
        <p:spPr>
          <a:xfrm rot="10800000" flipH="1" flipV="1">
            <a:off x="457200" y="2899217"/>
            <a:ext cx="8049058" cy="1200329"/>
          </a:xfrm>
          <a:prstGeom prst="rect">
            <a:avLst/>
          </a:prstGeom>
          <a:noFill/>
        </p:spPr>
        <p:txBody>
          <a:bodyPr wrap="square" rtlCol="0">
            <a:spAutoFit/>
          </a:bodyPr>
          <a:lstStyle/>
          <a:p>
            <a:pPr marL="342900" lvl="1" indent="-342900">
              <a:buFont typeface="Wingdings" pitchFamily="2" charset="2"/>
              <a:buChar char="§"/>
            </a:pPr>
            <a:r>
              <a:rPr lang="en-US" sz="2400" b="1" u="sng" dirty="0">
                <a:solidFill>
                  <a:srgbClr val="C00000"/>
                </a:solidFill>
                <a:latin typeface="Comic Sans MS" pitchFamily="66" charset="0"/>
              </a:rPr>
              <a:t>Estimated Cost</a:t>
            </a:r>
            <a:r>
              <a:rPr lang="en-US" sz="2400" b="1" dirty="0">
                <a:solidFill>
                  <a:srgbClr val="C00000"/>
                </a:solidFill>
                <a:latin typeface="Comic Sans MS" pitchFamily="66" charset="0"/>
              </a:rPr>
              <a:t> </a:t>
            </a:r>
            <a:r>
              <a:rPr lang="en-US" sz="2400" b="1" dirty="0">
                <a:latin typeface="Comic Sans MS" pitchFamily="66" charset="0"/>
              </a:rPr>
              <a:t>– </a:t>
            </a:r>
            <a:r>
              <a:rPr lang="en-US" sz="2400" dirty="0">
                <a:latin typeface="Comic Sans MS" pitchFamily="66" charset="0"/>
              </a:rPr>
              <a:t>Anticipated cost of performance </a:t>
            </a:r>
            <a:r>
              <a:rPr lang="en-US" sz="2400" dirty="0" smtClean="0">
                <a:latin typeface="Comic Sans MS" pitchFamily="66" charset="0"/>
              </a:rPr>
              <a:t>for </a:t>
            </a:r>
            <a:r>
              <a:rPr lang="en-US" sz="2400" dirty="0">
                <a:latin typeface="Comic Sans MS" pitchFamily="66" charset="0"/>
              </a:rPr>
              <a:t>a cost contract.</a:t>
            </a:r>
          </a:p>
          <a:p>
            <a:endParaRPr lang="en-US" sz="24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894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894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3"/>
          <p:cNvSpPr txBox="1">
            <a:spLocks noChangeArrowheads="1"/>
          </p:cNvSpPr>
          <p:nvPr/>
        </p:nvSpPr>
        <p:spPr bwMode="auto">
          <a:xfrm>
            <a:off x="304800" y="1905000"/>
            <a:ext cx="8763000" cy="1569660"/>
          </a:xfrm>
          <a:prstGeom prst="rect">
            <a:avLst/>
          </a:prstGeom>
          <a:noFill/>
          <a:ln w="9525">
            <a:noFill/>
            <a:miter lim="800000"/>
            <a:headEnd/>
            <a:tailEnd/>
          </a:ln>
        </p:spPr>
        <p:txBody>
          <a:bodyPr wrap="square">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For default</a:t>
            </a:r>
            <a:r>
              <a:rPr lang="en-US" sz="2400" b="1" dirty="0">
                <a:solidFill>
                  <a:srgbClr val="C00000"/>
                </a:solidFill>
                <a:latin typeface="Comic Sans MS" pitchFamily="66" charset="0"/>
              </a:rPr>
              <a:t> </a:t>
            </a:r>
            <a:r>
              <a:rPr lang="en-US" sz="2400" dirty="0">
                <a:latin typeface="Comic Sans MS" pitchFamily="66" charset="0"/>
              </a:rPr>
              <a:t>– </a:t>
            </a:r>
            <a:r>
              <a:rPr lang="en-US" sz="2400" dirty="0" smtClean="0">
                <a:latin typeface="Comic Sans MS" pitchFamily="66" charset="0"/>
              </a:rPr>
              <a:t>The right </a:t>
            </a:r>
            <a:r>
              <a:rPr lang="en-US" sz="2400" dirty="0">
                <a:latin typeface="Comic Sans MS" pitchFamily="66" charset="0"/>
              </a:rPr>
              <a:t>of </a:t>
            </a:r>
            <a:r>
              <a:rPr lang="en-US" sz="2400" dirty="0" smtClean="0">
                <a:latin typeface="Comic Sans MS" pitchFamily="66" charset="0"/>
              </a:rPr>
              <a:t>the government </a:t>
            </a:r>
            <a:r>
              <a:rPr lang="en-US" sz="2400" dirty="0">
                <a:latin typeface="Comic Sans MS" pitchFamily="66" charset="0"/>
              </a:rPr>
              <a:t>to completely </a:t>
            </a:r>
            <a:r>
              <a:rPr lang="en-US" sz="2400" dirty="0" smtClean="0">
                <a:latin typeface="Comic Sans MS" pitchFamily="66" charset="0"/>
              </a:rPr>
              <a:t>	or </a:t>
            </a:r>
            <a:r>
              <a:rPr lang="en-US" sz="2400" dirty="0">
                <a:latin typeface="Comic Sans MS" pitchFamily="66" charset="0"/>
              </a:rPr>
              <a:t>partially terminate a contract because of the 	contractor’s actual or anticipated failure to </a:t>
            </a:r>
            <a:r>
              <a:rPr lang="en-US" sz="2400" dirty="0" smtClean="0">
                <a:latin typeface="Comic Sans MS" pitchFamily="66" charset="0"/>
              </a:rPr>
              <a:t>perform </a:t>
            </a:r>
            <a:r>
              <a:rPr lang="en-US" sz="2400" dirty="0">
                <a:latin typeface="Comic Sans MS" pitchFamily="66" charset="0"/>
              </a:rPr>
              <a:t>its </a:t>
            </a:r>
            <a:r>
              <a:rPr lang="en-US" sz="2400" dirty="0" smtClean="0">
                <a:latin typeface="Comic Sans MS" pitchFamily="66" charset="0"/>
              </a:rPr>
              <a:t>	contractual obligations. </a:t>
            </a:r>
            <a:r>
              <a:rPr lang="en-US" sz="2400" dirty="0">
                <a:latin typeface="Comic Sans MS" pitchFamily="66" charset="0"/>
              </a:rPr>
              <a:t>(FAR 49.401</a:t>
            </a:r>
            <a:r>
              <a:rPr lang="en-US" sz="2400" b="1" dirty="0">
                <a:latin typeface="Comic Sans MS" pitchFamily="66" charset="0"/>
              </a:rPr>
              <a:t>)</a:t>
            </a:r>
          </a:p>
        </p:txBody>
      </p:sp>
      <p:sp>
        <p:nvSpPr>
          <p:cNvPr id="861188" name="Text Box 4"/>
          <p:cNvSpPr txBox="1">
            <a:spLocks noChangeArrowheads="1"/>
          </p:cNvSpPr>
          <p:nvPr/>
        </p:nvSpPr>
        <p:spPr bwMode="auto">
          <a:xfrm>
            <a:off x="304800" y="3505200"/>
            <a:ext cx="8458200" cy="1569660"/>
          </a:xfrm>
          <a:prstGeom prst="rect">
            <a:avLst/>
          </a:prstGeom>
          <a:noFill/>
          <a:ln w="9525">
            <a:noFill/>
            <a:miter lim="800000"/>
            <a:headEnd/>
            <a:tailEnd/>
          </a:ln>
        </p:spPr>
        <p:txBody>
          <a:bodyPr wrap="square">
            <a:spAutoFit/>
          </a:bodyPr>
          <a:lstStyle/>
          <a:p>
            <a:pPr marL="114300" lvl="1">
              <a:spcAft>
                <a:spcPct val="30000"/>
              </a:spcAft>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For convenience</a:t>
            </a:r>
            <a:r>
              <a:rPr lang="en-US" sz="2400" b="1" dirty="0">
                <a:solidFill>
                  <a:srgbClr val="C00000"/>
                </a:solidFill>
                <a:latin typeface="Comic Sans MS" pitchFamily="66" charset="0"/>
              </a:rPr>
              <a:t> </a:t>
            </a:r>
            <a:r>
              <a:rPr lang="en-US" sz="2400" dirty="0">
                <a:latin typeface="Comic Sans MS" pitchFamily="66" charset="0"/>
              </a:rPr>
              <a:t>– </a:t>
            </a:r>
            <a:r>
              <a:rPr lang="en-US" sz="2400" dirty="0" smtClean="0">
                <a:latin typeface="Comic Sans MS" pitchFamily="66" charset="0"/>
              </a:rPr>
              <a:t>The right </a:t>
            </a:r>
            <a:r>
              <a:rPr lang="en-US" sz="2400" dirty="0">
                <a:latin typeface="Comic Sans MS" pitchFamily="66" charset="0"/>
              </a:rPr>
              <a:t>of </a:t>
            </a:r>
            <a:r>
              <a:rPr lang="en-US" sz="2400" dirty="0" smtClean="0">
                <a:latin typeface="Comic Sans MS" pitchFamily="66" charset="0"/>
              </a:rPr>
              <a:t>the government </a:t>
            </a:r>
            <a:r>
              <a:rPr lang="en-US" sz="2400" dirty="0">
                <a:latin typeface="Comic Sans MS" pitchFamily="66" charset="0"/>
              </a:rPr>
              <a:t>to 	completely or partially terminate a contract </a:t>
            </a:r>
            <a:r>
              <a:rPr lang="en-US" sz="2400" dirty="0" smtClean="0">
                <a:latin typeface="Comic Sans MS" pitchFamily="66" charset="0"/>
              </a:rPr>
              <a:t>because 	the </a:t>
            </a:r>
            <a:r>
              <a:rPr lang="en-US" sz="2400" dirty="0">
                <a:latin typeface="Comic Sans MS" pitchFamily="66" charset="0"/>
              </a:rPr>
              <a:t>CO determines that termination is in </a:t>
            </a:r>
            <a:r>
              <a:rPr lang="en-US" sz="2400" dirty="0" smtClean="0">
                <a:latin typeface="Comic Sans MS" pitchFamily="66" charset="0"/>
              </a:rPr>
              <a:t>the 	government’s interest. </a:t>
            </a:r>
            <a:r>
              <a:rPr lang="en-US" sz="2400" dirty="0">
                <a:latin typeface="Comic Sans MS" pitchFamily="66" charset="0"/>
              </a:rPr>
              <a:t>(FAR 49.101)</a:t>
            </a:r>
            <a:endParaRPr lang="en-US" sz="2200" dirty="0">
              <a:latin typeface="Comic Sans MS" pitchFamily="66" charset="0"/>
            </a:endParaRPr>
          </a:p>
        </p:txBody>
      </p:sp>
      <p:sp>
        <p:nvSpPr>
          <p:cNvPr id="32773" name="Text Box 5"/>
          <p:cNvSpPr txBox="1">
            <a:spLocks noChangeArrowheads="1"/>
          </p:cNvSpPr>
          <p:nvPr/>
        </p:nvSpPr>
        <p:spPr bwMode="auto">
          <a:xfrm>
            <a:off x="1905000" y="1219200"/>
            <a:ext cx="4343400" cy="646331"/>
          </a:xfrm>
          <a:prstGeom prst="rect">
            <a:avLst/>
          </a:prstGeom>
          <a:noFill/>
          <a:ln w="9525">
            <a:noFill/>
            <a:miter lim="800000"/>
            <a:headEnd/>
            <a:tailEnd/>
          </a:ln>
        </p:spPr>
        <p:txBody>
          <a:bodyPr wrap="square">
            <a:spAutoFit/>
          </a:bodyPr>
          <a:lstStyle/>
          <a:p>
            <a:pPr marL="114300" lvl="1" algn="ctr">
              <a:buClr>
                <a:schemeClr val="accent6">
                  <a:lumMod val="50000"/>
                </a:schemeClr>
              </a:buClr>
              <a:tabLst>
                <a:tab pos="401638" algn="l"/>
              </a:tabLst>
              <a:defRPr/>
            </a:pPr>
            <a:r>
              <a:rPr lang="en-US" sz="3200" b="1" dirty="0">
                <a:solidFill>
                  <a:schemeClr val="accent2"/>
                </a:solidFill>
                <a:latin typeface="Comic Sans MS" pitchFamily="66" charset="0"/>
              </a:rPr>
              <a:t> </a:t>
            </a:r>
            <a:r>
              <a:rPr lang="en-US" sz="3600" b="1" dirty="0">
                <a:solidFill>
                  <a:srgbClr val="C00000"/>
                </a:solidFill>
                <a:latin typeface="Comic Sans MS" pitchFamily="66" charset="0"/>
              </a:rPr>
              <a:t>Termination</a:t>
            </a:r>
          </a:p>
        </p:txBody>
      </p:sp>
      <p:sp>
        <p:nvSpPr>
          <p:cNvPr id="6" name="Text Box 2"/>
          <p:cNvSpPr txBox="1">
            <a:spLocks noChangeArrowheads="1"/>
          </p:cNvSpPr>
          <p:nvPr/>
        </p:nvSpPr>
        <p:spPr bwMode="auto">
          <a:xfrm>
            <a:off x="381000" y="319088"/>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
        <p:nvSpPr>
          <p:cNvPr id="2" name="TextBox 1"/>
          <p:cNvSpPr txBox="1"/>
          <p:nvPr/>
        </p:nvSpPr>
        <p:spPr>
          <a:xfrm>
            <a:off x="1028700" y="5334000"/>
            <a:ext cx="6858000" cy="830997"/>
          </a:xfrm>
          <a:prstGeom prst="rect">
            <a:avLst/>
          </a:prstGeom>
          <a:solidFill>
            <a:srgbClr val="FFFF00"/>
          </a:solidFill>
          <a:ln w="38100">
            <a:solidFill>
              <a:schemeClr val="tx1"/>
            </a:solidFill>
          </a:ln>
        </p:spPr>
        <p:txBody>
          <a:bodyPr wrap="square" rtlCol="0">
            <a:spAutoFit/>
          </a:bodyPr>
          <a:lstStyle/>
          <a:p>
            <a:pPr algn="ctr"/>
            <a:r>
              <a:rPr lang="en-US" sz="2400" dirty="0" smtClean="0">
                <a:latin typeface="Comic Sans MS" pitchFamily="66" charset="0"/>
              </a:rPr>
              <a:t>It doesn’t mean you did anything wrong.       The government’s priorities may have changed.</a:t>
            </a:r>
            <a:endParaRPr lang="en-US" sz="2400" dirty="0">
              <a:latin typeface="Comic Sans MS" pitchFamily="66" charset="0"/>
            </a:endParaRPr>
          </a:p>
        </p:txBody>
      </p:sp>
    </p:spTree>
    <p:extLst>
      <p:ext uri="{BB962C8B-B14F-4D97-AF65-F5344CB8AC3E}">
        <p14:creationId xmlns:p14="http://schemas.microsoft.com/office/powerpoint/2010/main" val="97743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11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1188" grpId="0" autoUpdateAnimBg="0"/>
      <p:bldP spid="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3"/>
          <p:cNvSpPr txBox="1">
            <a:spLocks noChangeArrowheads="1"/>
          </p:cNvSpPr>
          <p:nvPr/>
        </p:nvSpPr>
        <p:spPr bwMode="auto">
          <a:xfrm>
            <a:off x="304800" y="1905000"/>
            <a:ext cx="8763000" cy="1569660"/>
          </a:xfrm>
          <a:prstGeom prst="rect">
            <a:avLst/>
          </a:prstGeom>
          <a:noFill/>
          <a:ln w="9525">
            <a:noFill/>
            <a:miter lim="800000"/>
            <a:headEnd/>
            <a:tailEnd/>
          </a:ln>
        </p:spPr>
        <p:txBody>
          <a:bodyPr wrap="square">
            <a:spAutoFit/>
          </a:bodyPr>
          <a:lstStyle/>
          <a:p>
            <a:pPr marL="114300" lvl="1">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For default</a:t>
            </a:r>
            <a:r>
              <a:rPr lang="en-US" sz="2400" b="1" dirty="0">
                <a:solidFill>
                  <a:srgbClr val="C00000"/>
                </a:solidFill>
                <a:latin typeface="Comic Sans MS" pitchFamily="66" charset="0"/>
              </a:rPr>
              <a:t> </a:t>
            </a:r>
            <a:r>
              <a:rPr lang="en-US" sz="2400" dirty="0">
                <a:latin typeface="Comic Sans MS" pitchFamily="66" charset="0"/>
              </a:rPr>
              <a:t>– </a:t>
            </a:r>
            <a:r>
              <a:rPr lang="en-US" sz="2400" dirty="0" smtClean="0">
                <a:latin typeface="Comic Sans MS" pitchFamily="66" charset="0"/>
              </a:rPr>
              <a:t>The right </a:t>
            </a:r>
            <a:r>
              <a:rPr lang="en-US" sz="2400" dirty="0">
                <a:latin typeface="Comic Sans MS" pitchFamily="66" charset="0"/>
              </a:rPr>
              <a:t>of </a:t>
            </a:r>
            <a:r>
              <a:rPr lang="en-US" sz="2400" dirty="0" smtClean="0">
                <a:latin typeface="Comic Sans MS" pitchFamily="66" charset="0"/>
              </a:rPr>
              <a:t>the government </a:t>
            </a:r>
            <a:r>
              <a:rPr lang="en-US" sz="2400" dirty="0">
                <a:latin typeface="Comic Sans MS" pitchFamily="66" charset="0"/>
              </a:rPr>
              <a:t>to completely </a:t>
            </a:r>
            <a:r>
              <a:rPr lang="en-US" sz="2400" dirty="0" smtClean="0">
                <a:latin typeface="Comic Sans MS" pitchFamily="66" charset="0"/>
              </a:rPr>
              <a:t>	or </a:t>
            </a:r>
            <a:r>
              <a:rPr lang="en-US" sz="2400" dirty="0">
                <a:latin typeface="Comic Sans MS" pitchFamily="66" charset="0"/>
              </a:rPr>
              <a:t>partially terminate a contract because of the 	contractor’s actual or anticipated failure to </a:t>
            </a:r>
            <a:r>
              <a:rPr lang="en-US" sz="2400" dirty="0" smtClean="0">
                <a:latin typeface="Comic Sans MS" pitchFamily="66" charset="0"/>
              </a:rPr>
              <a:t>perform </a:t>
            </a:r>
            <a:r>
              <a:rPr lang="en-US" sz="2400" dirty="0">
                <a:latin typeface="Comic Sans MS" pitchFamily="66" charset="0"/>
              </a:rPr>
              <a:t>its </a:t>
            </a:r>
            <a:r>
              <a:rPr lang="en-US" sz="2400" dirty="0" smtClean="0">
                <a:latin typeface="Comic Sans MS" pitchFamily="66" charset="0"/>
              </a:rPr>
              <a:t>	contractual obligations. </a:t>
            </a:r>
            <a:r>
              <a:rPr lang="en-US" sz="2400" dirty="0">
                <a:latin typeface="Comic Sans MS" pitchFamily="66" charset="0"/>
              </a:rPr>
              <a:t>(FAR 49.401</a:t>
            </a:r>
            <a:r>
              <a:rPr lang="en-US" sz="2400" b="1" dirty="0">
                <a:latin typeface="Comic Sans MS" pitchFamily="66" charset="0"/>
              </a:rPr>
              <a:t>)</a:t>
            </a:r>
          </a:p>
        </p:txBody>
      </p:sp>
      <p:sp>
        <p:nvSpPr>
          <p:cNvPr id="861188" name="Text Box 4"/>
          <p:cNvSpPr txBox="1">
            <a:spLocks noChangeArrowheads="1"/>
          </p:cNvSpPr>
          <p:nvPr/>
        </p:nvSpPr>
        <p:spPr bwMode="auto">
          <a:xfrm>
            <a:off x="304800" y="3505200"/>
            <a:ext cx="8458200" cy="1569660"/>
          </a:xfrm>
          <a:prstGeom prst="rect">
            <a:avLst/>
          </a:prstGeom>
          <a:noFill/>
          <a:ln w="9525">
            <a:noFill/>
            <a:miter lim="800000"/>
            <a:headEnd/>
            <a:tailEnd/>
          </a:ln>
        </p:spPr>
        <p:txBody>
          <a:bodyPr wrap="square">
            <a:spAutoFit/>
          </a:bodyPr>
          <a:lstStyle/>
          <a:p>
            <a:pPr marL="114300" lvl="1">
              <a:spcAft>
                <a:spcPct val="30000"/>
              </a:spcAft>
              <a:buClr>
                <a:srgbClr val="C00000"/>
              </a:buClr>
              <a:buFont typeface="Wingdings" pitchFamily="2" charset="2"/>
              <a:buChar char="§"/>
              <a:tabLst>
                <a:tab pos="401638"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For convenience</a:t>
            </a:r>
            <a:r>
              <a:rPr lang="en-US" sz="2400" b="1" dirty="0">
                <a:solidFill>
                  <a:srgbClr val="C00000"/>
                </a:solidFill>
                <a:latin typeface="Comic Sans MS" pitchFamily="66" charset="0"/>
              </a:rPr>
              <a:t> </a:t>
            </a:r>
            <a:r>
              <a:rPr lang="en-US" sz="2400" dirty="0">
                <a:latin typeface="Comic Sans MS" pitchFamily="66" charset="0"/>
              </a:rPr>
              <a:t>– </a:t>
            </a:r>
            <a:r>
              <a:rPr lang="en-US" sz="2400" dirty="0" smtClean="0">
                <a:latin typeface="Comic Sans MS" pitchFamily="66" charset="0"/>
              </a:rPr>
              <a:t>The right </a:t>
            </a:r>
            <a:r>
              <a:rPr lang="en-US" sz="2400" dirty="0">
                <a:latin typeface="Comic Sans MS" pitchFamily="66" charset="0"/>
              </a:rPr>
              <a:t>of </a:t>
            </a:r>
            <a:r>
              <a:rPr lang="en-US" sz="2400" dirty="0" smtClean="0">
                <a:latin typeface="Comic Sans MS" pitchFamily="66" charset="0"/>
              </a:rPr>
              <a:t>the government </a:t>
            </a:r>
            <a:r>
              <a:rPr lang="en-US" sz="2400" dirty="0">
                <a:latin typeface="Comic Sans MS" pitchFamily="66" charset="0"/>
              </a:rPr>
              <a:t>to 	completely or partially terminate a contract </a:t>
            </a:r>
            <a:r>
              <a:rPr lang="en-US" sz="2400" dirty="0" smtClean="0">
                <a:latin typeface="Comic Sans MS" pitchFamily="66" charset="0"/>
              </a:rPr>
              <a:t>because 	the </a:t>
            </a:r>
            <a:r>
              <a:rPr lang="en-US" sz="2400" dirty="0">
                <a:latin typeface="Comic Sans MS" pitchFamily="66" charset="0"/>
              </a:rPr>
              <a:t>CO determines that termination is in </a:t>
            </a:r>
            <a:r>
              <a:rPr lang="en-US" sz="2400" dirty="0" smtClean="0">
                <a:latin typeface="Comic Sans MS" pitchFamily="66" charset="0"/>
              </a:rPr>
              <a:t>the 	government’s interest. </a:t>
            </a:r>
            <a:r>
              <a:rPr lang="en-US" sz="2400" dirty="0">
                <a:latin typeface="Comic Sans MS" pitchFamily="66" charset="0"/>
              </a:rPr>
              <a:t>(FAR 49.101)</a:t>
            </a:r>
            <a:endParaRPr lang="en-US" sz="2200" dirty="0">
              <a:latin typeface="Comic Sans MS" pitchFamily="66" charset="0"/>
            </a:endParaRPr>
          </a:p>
        </p:txBody>
      </p:sp>
      <p:sp>
        <p:nvSpPr>
          <p:cNvPr id="32773" name="Text Box 5"/>
          <p:cNvSpPr txBox="1">
            <a:spLocks noChangeArrowheads="1"/>
          </p:cNvSpPr>
          <p:nvPr/>
        </p:nvSpPr>
        <p:spPr bwMode="auto">
          <a:xfrm>
            <a:off x="1905000" y="1219200"/>
            <a:ext cx="4343400" cy="646331"/>
          </a:xfrm>
          <a:prstGeom prst="rect">
            <a:avLst/>
          </a:prstGeom>
          <a:noFill/>
          <a:ln w="9525">
            <a:noFill/>
            <a:miter lim="800000"/>
            <a:headEnd/>
            <a:tailEnd/>
          </a:ln>
        </p:spPr>
        <p:txBody>
          <a:bodyPr wrap="square">
            <a:spAutoFit/>
          </a:bodyPr>
          <a:lstStyle/>
          <a:p>
            <a:pPr marL="114300" lvl="1" algn="ctr">
              <a:buClr>
                <a:schemeClr val="accent6">
                  <a:lumMod val="50000"/>
                </a:schemeClr>
              </a:buClr>
              <a:tabLst>
                <a:tab pos="401638" algn="l"/>
              </a:tabLst>
              <a:defRPr/>
            </a:pPr>
            <a:r>
              <a:rPr lang="en-US" sz="3200" b="1" dirty="0">
                <a:solidFill>
                  <a:schemeClr val="accent2"/>
                </a:solidFill>
                <a:latin typeface="Comic Sans MS" pitchFamily="66" charset="0"/>
              </a:rPr>
              <a:t> </a:t>
            </a:r>
            <a:r>
              <a:rPr lang="en-US" sz="3600" b="1" dirty="0">
                <a:solidFill>
                  <a:srgbClr val="C00000"/>
                </a:solidFill>
                <a:latin typeface="Comic Sans MS" pitchFamily="66" charset="0"/>
              </a:rPr>
              <a:t>Termination</a:t>
            </a:r>
          </a:p>
        </p:txBody>
      </p:sp>
      <p:sp>
        <p:nvSpPr>
          <p:cNvPr id="6" name="Text Box 2"/>
          <p:cNvSpPr txBox="1">
            <a:spLocks noChangeArrowheads="1"/>
          </p:cNvSpPr>
          <p:nvPr/>
        </p:nvSpPr>
        <p:spPr bwMode="auto">
          <a:xfrm>
            <a:off x="381000" y="319088"/>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
        <p:nvSpPr>
          <p:cNvPr id="2" name="TextBox 1"/>
          <p:cNvSpPr txBox="1"/>
          <p:nvPr/>
        </p:nvSpPr>
        <p:spPr>
          <a:xfrm>
            <a:off x="381000" y="5105400"/>
            <a:ext cx="8534400" cy="1200329"/>
          </a:xfrm>
          <a:prstGeom prst="rect">
            <a:avLst/>
          </a:prstGeom>
          <a:solidFill>
            <a:srgbClr val="FFFF00"/>
          </a:solidFill>
          <a:ln w="38100">
            <a:solidFill>
              <a:schemeClr val="tx1"/>
            </a:solidFill>
          </a:ln>
        </p:spPr>
        <p:txBody>
          <a:bodyPr wrap="square" rtlCol="0">
            <a:spAutoFit/>
          </a:bodyPr>
          <a:lstStyle/>
          <a:p>
            <a:pPr algn="ctr"/>
            <a:r>
              <a:rPr lang="en-US" sz="2400" dirty="0" smtClean="0">
                <a:latin typeface="Comic Sans MS" pitchFamily="66" charset="0"/>
              </a:rPr>
              <a:t>But an early end to the contract means a “Reduction </a:t>
            </a:r>
            <a:r>
              <a:rPr lang="en-US" sz="2400" dirty="0">
                <a:latin typeface="Comic Sans MS" pitchFamily="66" charset="0"/>
              </a:rPr>
              <a:t>in Estimated </a:t>
            </a:r>
            <a:r>
              <a:rPr lang="en-US" sz="2400" dirty="0" smtClean="0">
                <a:latin typeface="Comic Sans MS" pitchFamily="66" charset="0"/>
              </a:rPr>
              <a:t>Cost” and prompts the need for </a:t>
            </a:r>
            <a:r>
              <a:rPr lang="en-US" sz="2400" u="sng" dirty="0" err="1" smtClean="0">
                <a:latin typeface="Comic Sans MS" pitchFamily="66" charset="0"/>
              </a:rPr>
              <a:t>descoping</a:t>
            </a:r>
            <a:r>
              <a:rPr lang="en-US" sz="2400" dirty="0" smtClean="0">
                <a:latin typeface="Comic Sans MS" pitchFamily="66" charset="0"/>
              </a:rPr>
              <a:t> or reducing the </a:t>
            </a:r>
            <a:r>
              <a:rPr lang="en-US" sz="2400" dirty="0">
                <a:latin typeface="Comic Sans MS" pitchFamily="66" charset="0"/>
              </a:rPr>
              <a:t>work scope to reflect </a:t>
            </a:r>
            <a:r>
              <a:rPr lang="en-US" sz="2400" dirty="0" smtClean="0">
                <a:latin typeface="Comic Sans MS" pitchFamily="66" charset="0"/>
              </a:rPr>
              <a:t>the reduction </a:t>
            </a:r>
            <a:r>
              <a:rPr lang="en-US" sz="2400" dirty="0">
                <a:latin typeface="Comic Sans MS" pitchFamily="66" charset="0"/>
              </a:rPr>
              <a:t>in cost</a:t>
            </a:r>
            <a:r>
              <a:rPr lang="en-US" sz="2400" dirty="0" smtClean="0">
                <a:latin typeface="Comic Sans MS" pitchFamily="66" charset="0"/>
              </a:rPr>
              <a:t> </a:t>
            </a:r>
            <a:endParaRPr lang="en-US" sz="24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304800" y="1219200"/>
            <a:ext cx="8763000" cy="1569660"/>
          </a:xfrm>
          <a:prstGeom prst="rect">
            <a:avLst/>
          </a:prstGeom>
          <a:noFill/>
          <a:ln w="9525">
            <a:noFill/>
            <a:miter lim="800000"/>
            <a:headEnd/>
            <a:tailEnd/>
          </a:ln>
        </p:spPr>
        <p:txBody>
          <a:bodyPr wrap="square">
            <a:spAutoFit/>
          </a:bodyPr>
          <a:lstStyle/>
          <a:p>
            <a:pPr marL="114300" lvl="1">
              <a:buClr>
                <a:srgbClr val="C00000"/>
              </a:buClr>
              <a:buFont typeface="Wingdings" pitchFamily="2" charset="2"/>
              <a:buChar char="§"/>
              <a:tabLst>
                <a:tab pos="403225" algn="l"/>
              </a:tabLst>
            </a:pPr>
            <a:r>
              <a:rPr lang="en-US" sz="2400" dirty="0">
                <a:solidFill>
                  <a:schemeClr val="accent2"/>
                </a:solidFill>
                <a:latin typeface="Comic Sans MS" pitchFamily="66" charset="0"/>
              </a:rPr>
              <a:t>  </a:t>
            </a:r>
            <a:r>
              <a:rPr lang="en-US" sz="2400" b="1" u="sng" dirty="0">
                <a:solidFill>
                  <a:srgbClr val="C00000"/>
                </a:solidFill>
                <a:latin typeface="Comic Sans MS" pitchFamily="66" charset="0"/>
              </a:rPr>
              <a:t>Warrant Authority</a:t>
            </a:r>
            <a:r>
              <a:rPr lang="en-US" sz="2400" dirty="0">
                <a:solidFill>
                  <a:schemeClr val="accent2"/>
                </a:solidFill>
                <a:latin typeface="Comic Sans MS" pitchFamily="66" charset="0"/>
              </a:rPr>
              <a:t> </a:t>
            </a:r>
            <a:r>
              <a:rPr lang="en-US" sz="2400" dirty="0">
                <a:latin typeface="Comic Sans MS" pitchFamily="66" charset="0"/>
              </a:rPr>
              <a:t>–</a:t>
            </a:r>
            <a:r>
              <a:rPr lang="en-US" sz="2400" dirty="0">
                <a:solidFill>
                  <a:schemeClr val="accent2"/>
                </a:solidFill>
                <a:latin typeface="Comic Sans MS" pitchFamily="66" charset="0"/>
              </a:rPr>
              <a:t> </a:t>
            </a:r>
            <a:r>
              <a:rPr lang="en-US" sz="2400" dirty="0">
                <a:latin typeface="Comic Sans MS" pitchFamily="66" charset="0"/>
              </a:rPr>
              <a:t>The CO only has signature </a:t>
            </a:r>
            <a:r>
              <a:rPr lang="en-US" sz="2400" dirty="0" smtClean="0">
                <a:latin typeface="Comic Sans MS" pitchFamily="66" charset="0"/>
              </a:rPr>
              <a:t>	authority 	up </a:t>
            </a:r>
            <a:r>
              <a:rPr lang="en-US" sz="2400" dirty="0">
                <a:latin typeface="Comic Sans MS" pitchFamily="66" charset="0"/>
              </a:rPr>
              <a:t>to the amount of his/her warrant </a:t>
            </a:r>
            <a:r>
              <a:rPr lang="en-US" sz="2400" dirty="0" smtClean="0">
                <a:latin typeface="Comic Sans MS" pitchFamily="66" charset="0"/>
              </a:rPr>
              <a:t>(</a:t>
            </a:r>
            <a:r>
              <a:rPr lang="en-US" sz="2400" dirty="0">
                <a:latin typeface="Comic Sans MS" pitchFamily="66" charset="0"/>
              </a:rPr>
              <a:t>maximum </a:t>
            </a:r>
            <a:r>
              <a:rPr lang="en-US" sz="2400" dirty="0" smtClean="0">
                <a:latin typeface="Comic Sans MS" pitchFamily="66" charset="0"/>
              </a:rPr>
              <a:t>	dollar amount</a:t>
            </a:r>
            <a:r>
              <a:rPr lang="en-US" sz="2400" dirty="0">
                <a:latin typeface="Comic Sans MS" pitchFamily="66" charset="0"/>
              </a:rPr>
              <a:t>.)  Warrant authority is </a:t>
            </a:r>
            <a:r>
              <a:rPr lang="en-US" sz="2400" dirty="0" smtClean="0">
                <a:latin typeface="Comic Sans MS" pitchFamily="66" charset="0"/>
              </a:rPr>
              <a:t>based </a:t>
            </a:r>
            <a:r>
              <a:rPr lang="en-US" sz="2400" dirty="0">
                <a:latin typeface="Comic Sans MS" pitchFamily="66" charset="0"/>
              </a:rPr>
              <a:t>on the total </a:t>
            </a:r>
            <a:r>
              <a:rPr lang="en-US" sz="2400" dirty="0" smtClean="0">
                <a:latin typeface="Comic Sans MS" pitchFamily="66" charset="0"/>
              </a:rPr>
              <a:t>	contract </a:t>
            </a:r>
            <a:r>
              <a:rPr lang="en-US" sz="2400" dirty="0">
                <a:latin typeface="Comic Sans MS" pitchFamily="66" charset="0"/>
              </a:rPr>
              <a:t>value, including </a:t>
            </a:r>
            <a:r>
              <a:rPr lang="en-US" sz="2400" u="sng" dirty="0">
                <a:latin typeface="Comic Sans MS" pitchFamily="66" charset="0"/>
              </a:rPr>
              <a:t>options</a:t>
            </a:r>
            <a:r>
              <a:rPr lang="en-US" sz="2400" dirty="0">
                <a:latin typeface="Comic Sans MS" pitchFamily="66" charset="0"/>
              </a:rPr>
              <a:t>.</a:t>
            </a:r>
            <a:endParaRPr lang="en-US" sz="2400" b="1" u="sng" dirty="0">
              <a:solidFill>
                <a:schemeClr val="accent2"/>
              </a:solidFill>
              <a:latin typeface="Comic Sans MS" pitchFamily="66" charset="0"/>
            </a:endParaRPr>
          </a:p>
        </p:txBody>
      </p:sp>
      <p:sp>
        <p:nvSpPr>
          <p:cNvPr id="5" name="Text Box 2"/>
          <p:cNvSpPr txBox="1">
            <a:spLocks noChangeArrowheads="1"/>
          </p:cNvSpPr>
          <p:nvPr/>
        </p:nvSpPr>
        <p:spPr bwMode="auto">
          <a:xfrm>
            <a:off x="381000" y="319088"/>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
        <p:nvSpPr>
          <p:cNvPr id="2" name="TextBox 1"/>
          <p:cNvSpPr txBox="1"/>
          <p:nvPr/>
        </p:nvSpPr>
        <p:spPr>
          <a:xfrm>
            <a:off x="457200" y="2788860"/>
            <a:ext cx="8763000" cy="3693319"/>
          </a:xfrm>
          <a:prstGeom prst="rect">
            <a:avLst/>
          </a:prstGeom>
          <a:noFill/>
        </p:spPr>
        <p:txBody>
          <a:bodyPr wrap="square" rtlCol="0">
            <a:spAutoFit/>
          </a:bodyPr>
          <a:lstStyle/>
          <a:p>
            <a:pPr marL="342900" lvl="1" indent="-342900">
              <a:buFont typeface="Wingdings" pitchFamily="2" charset="2"/>
              <a:buChar char="§"/>
            </a:pPr>
            <a:r>
              <a:rPr lang="en-US" sz="2400" b="1" u="sng" dirty="0" smtClean="0">
                <a:solidFill>
                  <a:srgbClr val="C00000"/>
                </a:solidFill>
                <a:latin typeface="Comic Sans MS" pitchFamily="66" charset="0"/>
              </a:rPr>
              <a:t>Tasks and Options</a:t>
            </a:r>
            <a:r>
              <a:rPr lang="en-US" sz="2400" dirty="0" smtClean="0">
                <a:latin typeface="Comic Sans MS" pitchFamily="66" charset="0"/>
              </a:rPr>
              <a:t> - The </a:t>
            </a:r>
            <a:r>
              <a:rPr lang="en-US" sz="2400" dirty="0">
                <a:latin typeface="Comic Sans MS" pitchFamily="66" charset="0"/>
              </a:rPr>
              <a:t>government may </a:t>
            </a:r>
            <a:r>
              <a:rPr lang="en-US" sz="2400" dirty="0" smtClean="0">
                <a:latin typeface="Comic Sans MS" pitchFamily="66" charset="0"/>
              </a:rPr>
              <a:t>strategically divide the work into small “chunks” or “tasks” and require a separate line item budget for each task.  Some tasks may be optional work components within the base period and others may be optional work components in optional work periods.  This approach gives the CO:</a:t>
            </a:r>
          </a:p>
          <a:p>
            <a:pPr marL="0" lvl="1"/>
            <a:endParaRPr lang="en-US" sz="1000" dirty="0" smtClean="0">
              <a:latin typeface="Comic Sans MS" pitchFamily="66" charset="0"/>
            </a:endParaRPr>
          </a:p>
          <a:p>
            <a:pPr marL="800100" lvl="2" indent="-342900">
              <a:buClr>
                <a:srgbClr val="C00000"/>
              </a:buClr>
              <a:buFont typeface="Arial" pitchFamily="34" charset="0"/>
              <a:buChar char="•"/>
            </a:pPr>
            <a:r>
              <a:rPr lang="en-US" sz="2000" dirty="0" smtClean="0">
                <a:latin typeface="Comic Sans MS" pitchFamily="66" charset="0"/>
              </a:rPr>
              <a:t>Greater </a:t>
            </a:r>
            <a:r>
              <a:rPr lang="en-US" sz="2000" dirty="0">
                <a:latin typeface="Comic Sans MS" pitchFamily="66" charset="0"/>
              </a:rPr>
              <a:t>control o</a:t>
            </a:r>
            <a:r>
              <a:rPr lang="en-US" sz="2000" dirty="0" smtClean="0">
                <a:latin typeface="Comic Sans MS" pitchFamily="66" charset="0"/>
              </a:rPr>
              <a:t>ver </a:t>
            </a:r>
            <a:r>
              <a:rPr lang="en-US" sz="2000" dirty="0">
                <a:latin typeface="Comic Sans MS" pitchFamily="66" charset="0"/>
              </a:rPr>
              <a:t>the </a:t>
            </a:r>
            <a:r>
              <a:rPr lang="en-US" sz="2000" dirty="0" smtClean="0">
                <a:latin typeface="Comic Sans MS" pitchFamily="66" charset="0"/>
              </a:rPr>
              <a:t>direction of the work based upon the results of each task.</a:t>
            </a:r>
          </a:p>
          <a:p>
            <a:pPr marL="800100" lvl="2" indent="-342900">
              <a:buClr>
                <a:srgbClr val="C00000"/>
              </a:buClr>
              <a:buFont typeface="Arial" pitchFamily="34" charset="0"/>
              <a:buChar char="•"/>
            </a:pPr>
            <a:r>
              <a:rPr lang="en-US" sz="2000" dirty="0" smtClean="0">
                <a:latin typeface="Comic Sans MS" pitchFamily="66" charset="0"/>
              </a:rPr>
              <a:t>The ability to fund additional work in optional work years without having to rebid the contract. </a:t>
            </a:r>
            <a:endParaRPr lang="en-US" sz="20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288" y="609600"/>
            <a:ext cx="7681912" cy="762001"/>
          </a:xfrm>
          <a:solidFill>
            <a:schemeClr val="bg1">
              <a:lumMod val="25000"/>
            </a:schemeClr>
          </a:solidFill>
          <a:ln w="38100">
            <a:solidFill>
              <a:schemeClr val="tx1"/>
            </a:solidFill>
          </a:ln>
        </p:spPr>
        <p:txBody>
          <a:bodyPr/>
          <a:lstStyle/>
          <a:p>
            <a:r>
              <a:rPr lang="en-US" sz="4000" dirty="0" smtClean="0">
                <a:solidFill>
                  <a:srgbClr val="FFFFFF"/>
                </a:solidFill>
              </a:rPr>
              <a:t>Typical CO Task Order Strategy</a:t>
            </a:r>
            <a:endParaRPr lang="en-US" sz="4000" dirty="0">
              <a:solidFill>
                <a:srgbClr val="FFFFFF"/>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900899003"/>
              </p:ext>
            </p:extLst>
          </p:nvPr>
        </p:nvGraphicFramePr>
        <p:xfrm>
          <a:off x="4800602" y="1676400"/>
          <a:ext cx="3047998" cy="1623060"/>
        </p:xfrm>
        <a:graphic>
          <a:graphicData uri="http://schemas.openxmlformats.org/drawingml/2006/table">
            <a:tbl>
              <a:tblPr>
                <a:effectLst>
                  <a:outerShdw blurRad="63500" sx="102000" sy="102000" algn="ctr" rotWithShape="0">
                    <a:prstClr val="black">
                      <a:alpha val="40000"/>
                    </a:prstClr>
                  </a:outerShdw>
                </a:effectLst>
                <a:tableStyleId>{5C22544A-7EE6-4342-B048-85BDC9FD1C3A}</a:tableStyleId>
              </a:tblPr>
              <a:tblGrid>
                <a:gridCol w="725714"/>
                <a:gridCol w="580571"/>
                <a:gridCol w="580571"/>
                <a:gridCol w="580571"/>
                <a:gridCol w="580571"/>
              </a:tblGrid>
              <a:tr h="342900">
                <a:tc>
                  <a:txBody>
                    <a:bodyPr/>
                    <a:lstStyle/>
                    <a:p>
                      <a:pPr algn="l" fontAlgn="b"/>
                      <a:endParaRPr lang="en-US" sz="1100" b="0" i="0" u="none" strike="noStrike" dirty="0">
                        <a:solidFill>
                          <a:srgbClr val="000000"/>
                        </a:solidFill>
                        <a:effectLst/>
                        <a:latin typeface="Calibri"/>
                      </a:endParaRPr>
                    </a:p>
                  </a:txBody>
                  <a:tcPr marL="7620" marR="7620" marT="7620" marB="0" anchor="b"/>
                </a:tc>
                <a:tc gridSpan="4">
                  <a:txBody>
                    <a:bodyPr/>
                    <a:lstStyle/>
                    <a:p>
                      <a:pPr algn="l" fontAlgn="b"/>
                      <a:r>
                        <a:rPr lang="en-US" sz="1100" u="none" strike="noStrike">
                          <a:effectLst/>
                        </a:rPr>
                        <a:t>Sample Task Order Budget with Options</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Year 1</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Q2</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Q4</a:t>
                      </a:r>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dirty="0">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2</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3</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4</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gridSpan="2">
                  <a:txBody>
                    <a:bodyPr/>
                    <a:lstStyle/>
                    <a:p>
                      <a:pPr algn="l" fontAlgn="b"/>
                      <a:r>
                        <a:rPr lang="en-US" sz="1100" u="none" strike="noStrike">
                          <a:effectLst/>
                        </a:rPr>
                        <a:t>Task 5 (option)</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dirty="0">
                        <a:solidFill>
                          <a:srgbClr val="000000"/>
                        </a:solidFill>
                        <a:effectLst/>
                        <a:latin typeface="Calibri"/>
                      </a:endParaRPr>
                    </a:p>
                  </a:txBody>
                  <a:tcPr marL="7620" marR="7620" marT="7620" marB="0" anchor="b"/>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300733657"/>
              </p:ext>
            </p:extLst>
          </p:nvPr>
        </p:nvGraphicFramePr>
        <p:xfrm>
          <a:off x="990600" y="1676400"/>
          <a:ext cx="3047998" cy="1623060"/>
        </p:xfrm>
        <a:graphic>
          <a:graphicData uri="http://schemas.openxmlformats.org/drawingml/2006/table">
            <a:tbl>
              <a:tblPr>
                <a:effectLst>
                  <a:outerShdw blurRad="63500" sx="102000" sy="102000" algn="ctr" rotWithShape="0">
                    <a:prstClr val="black">
                      <a:alpha val="40000"/>
                    </a:prstClr>
                  </a:outerShdw>
                </a:effectLst>
                <a:tableStyleId>{5C22544A-7EE6-4342-B048-85BDC9FD1C3A}</a:tableStyleId>
              </a:tblPr>
              <a:tblGrid>
                <a:gridCol w="725714"/>
                <a:gridCol w="580571"/>
                <a:gridCol w="580571"/>
                <a:gridCol w="580571"/>
                <a:gridCol w="580571"/>
              </a:tblGrid>
              <a:tr h="340042">
                <a:tc>
                  <a:txBody>
                    <a:bodyPr/>
                    <a:lstStyle/>
                    <a:p>
                      <a:pPr algn="l" fontAlgn="b"/>
                      <a:endParaRPr lang="en-US" sz="1100" b="0" i="0" u="none" strike="noStrike" dirty="0">
                        <a:solidFill>
                          <a:srgbClr val="000000"/>
                        </a:solidFill>
                        <a:effectLst/>
                        <a:latin typeface="Calibri"/>
                      </a:endParaRPr>
                    </a:p>
                  </a:txBody>
                  <a:tcPr marL="7620" marR="7620" marT="7620" marB="0" anchor="b"/>
                </a:tc>
                <a:tc gridSpan="4">
                  <a:txBody>
                    <a:bodyPr/>
                    <a:lstStyle/>
                    <a:p>
                      <a:pPr algn="l" fontAlgn="b"/>
                      <a:r>
                        <a:rPr lang="en-US" sz="1100" u="none" strike="noStrike">
                          <a:effectLst/>
                        </a:rPr>
                        <a:t>Sample Task Order Budget with Options</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Year 1</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Q2</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Q4</a:t>
                      </a:r>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2</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3</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4</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gridSpan="2">
                  <a:txBody>
                    <a:bodyPr/>
                    <a:lstStyle/>
                    <a:p>
                      <a:pPr algn="l" fontAlgn="b"/>
                      <a:r>
                        <a:rPr lang="en-US" sz="1100" u="none" strike="noStrike">
                          <a:effectLst/>
                        </a:rPr>
                        <a:t>Task 5 (option)</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dirty="0">
                        <a:solidFill>
                          <a:srgbClr val="000000"/>
                        </a:solidFill>
                        <a:effectLst/>
                        <a:latin typeface="Calibri"/>
                      </a:endParaRPr>
                    </a:p>
                  </a:txBody>
                  <a:tcPr marL="7620" marR="7620" marT="7620" marB="0" anchor="b"/>
                </a:tc>
              </a:tr>
            </a:tbl>
          </a:graphicData>
        </a:graphic>
      </p:graphicFrame>
      <p:sp>
        <p:nvSpPr>
          <p:cNvPr id="9" name="TextBox 8"/>
          <p:cNvSpPr txBox="1"/>
          <p:nvPr/>
        </p:nvSpPr>
        <p:spPr>
          <a:xfrm>
            <a:off x="1066800" y="3581400"/>
            <a:ext cx="2667000" cy="646331"/>
          </a:xfrm>
          <a:prstGeom prst="rect">
            <a:avLst/>
          </a:prstGeom>
          <a:solidFill>
            <a:srgbClr val="C00000"/>
          </a:solidFill>
          <a:ln w="38100">
            <a:solidFill>
              <a:schemeClr val="tx1"/>
            </a:solidFill>
          </a:ln>
        </p:spPr>
        <p:txBody>
          <a:bodyPr wrap="square" rtlCol="0">
            <a:spAutoFit/>
          </a:bodyPr>
          <a:lstStyle/>
          <a:p>
            <a:pPr algn="ctr"/>
            <a:r>
              <a:rPr lang="en-US" sz="1800" dirty="0" smtClean="0">
                <a:solidFill>
                  <a:srgbClr val="FFFFFF"/>
                </a:solidFill>
                <a:latin typeface="Comic Sans MS" pitchFamily="66" charset="0"/>
              </a:rPr>
              <a:t>CO only funds Task 1 in initial contract.</a:t>
            </a:r>
            <a:endParaRPr lang="en-US" sz="1800" dirty="0">
              <a:solidFill>
                <a:srgbClr val="FFFFFF"/>
              </a:solidFill>
              <a:latin typeface="Comic Sans MS" pitchFamily="66" charset="0"/>
            </a:endParaRPr>
          </a:p>
        </p:txBody>
      </p:sp>
      <p:sp>
        <p:nvSpPr>
          <p:cNvPr id="10" name="TextBox 9"/>
          <p:cNvSpPr txBox="1"/>
          <p:nvPr/>
        </p:nvSpPr>
        <p:spPr>
          <a:xfrm>
            <a:off x="4876800" y="3988475"/>
            <a:ext cx="2667000" cy="2031325"/>
          </a:xfrm>
          <a:prstGeom prst="rect">
            <a:avLst/>
          </a:prstGeom>
          <a:solidFill>
            <a:srgbClr val="C00000"/>
          </a:solidFill>
          <a:ln w="38100">
            <a:solidFill>
              <a:schemeClr val="tx1"/>
            </a:solidFill>
          </a:ln>
        </p:spPr>
        <p:txBody>
          <a:bodyPr wrap="square" rtlCol="0">
            <a:spAutoFit/>
          </a:bodyPr>
          <a:lstStyle/>
          <a:p>
            <a:pPr algn="ctr"/>
            <a:r>
              <a:rPr lang="en-US" sz="1800" dirty="0" smtClean="0">
                <a:solidFill>
                  <a:srgbClr val="FFFFFF"/>
                </a:solidFill>
                <a:latin typeface="Comic Sans MS" pitchFamily="66" charset="0"/>
              </a:rPr>
              <a:t>Based upon results of Task 1 report, CO funds Task 2 and Optional Task 5 which is designed to test whether or not Tasks 3 and 4 are needed.</a:t>
            </a:r>
            <a:endParaRPr lang="en-US" sz="1800" dirty="0">
              <a:solidFill>
                <a:srgbClr val="FFFFFF"/>
              </a:solidFill>
              <a:latin typeface="Comic Sans MS" pitchFamily="66" charset="0"/>
            </a:endParaRPr>
          </a:p>
        </p:txBody>
      </p:sp>
      <p:sp>
        <p:nvSpPr>
          <p:cNvPr id="13" name="Up Arrow 12"/>
          <p:cNvSpPr/>
          <p:nvPr/>
        </p:nvSpPr>
        <p:spPr bwMode="auto">
          <a:xfrm>
            <a:off x="5992368" y="3352800"/>
            <a:ext cx="484632" cy="609600"/>
          </a:xfrm>
          <a:prstGeom prst="up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00" b="0" i="0" u="none" strike="noStrike" cap="none" normalizeH="0" baseline="0" smtClean="0">
              <a:ln>
                <a:noFill/>
              </a:ln>
              <a:solidFill>
                <a:schemeClr val="tx1"/>
              </a:solidFill>
              <a:effectLst/>
              <a:latin typeface="Book Antiqua" pitchFamily="18" charset="0"/>
            </a:endParaRPr>
          </a:p>
        </p:txBody>
      </p:sp>
    </p:spTree>
    <p:extLst>
      <p:ext uri="{BB962C8B-B14F-4D97-AF65-F5344CB8AC3E}">
        <p14:creationId xmlns:p14="http://schemas.microsoft.com/office/powerpoint/2010/main" val="4097497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4178816636"/>
              </p:ext>
            </p:extLst>
          </p:nvPr>
        </p:nvGraphicFramePr>
        <p:xfrm>
          <a:off x="4800602" y="1676400"/>
          <a:ext cx="3047998" cy="1623060"/>
        </p:xfrm>
        <a:graphic>
          <a:graphicData uri="http://schemas.openxmlformats.org/drawingml/2006/table">
            <a:tbl>
              <a:tblPr>
                <a:effectLst>
                  <a:outerShdw blurRad="63500" sx="102000" sy="102000" algn="ctr" rotWithShape="0">
                    <a:prstClr val="black">
                      <a:alpha val="40000"/>
                    </a:prstClr>
                  </a:outerShdw>
                </a:effectLst>
                <a:tableStyleId>{5C22544A-7EE6-4342-B048-85BDC9FD1C3A}</a:tableStyleId>
              </a:tblPr>
              <a:tblGrid>
                <a:gridCol w="725714"/>
                <a:gridCol w="580571"/>
                <a:gridCol w="580571"/>
                <a:gridCol w="580571"/>
                <a:gridCol w="580571"/>
              </a:tblGrid>
              <a:tr h="342900">
                <a:tc>
                  <a:txBody>
                    <a:bodyPr/>
                    <a:lstStyle/>
                    <a:p>
                      <a:pPr algn="l" fontAlgn="b"/>
                      <a:endParaRPr lang="en-US" sz="1100" b="0" i="0" u="none" strike="noStrike" dirty="0">
                        <a:solidFill>
                          <a:srgbClr val="000000"/>
                        </a:solidFill>
                        <a:effectLst/>
                        <a:latin typeface="Calibri"/>
                      </a:endParaRPr>
                    </a:p>
                  </a:txBody>
                  <a:tcPr marL="7620" marR="7620" marT="7620" marB="0" anchor="b"/>
                </a:tc>
                <a:tc gridSpan="4">
                  <a:txBody>
                    <a:bodyPr/>
                    <a:lstStyle/>
                    <a:p>
                      <a:pPr algn="l" fontAlgn="b"/>
                      <a:r>
                        <a:rPr lang="en-US" sz="1100" u="none" strike="noStrike">
                          <a:effectLst/>
                        </a:rPr>
                        <a:t>Sample Task Order Budget with Options</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Year 1</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Q2</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Q4</a:t>
                      </a:r>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dirty="0">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2</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3</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4</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gridSpan="2">
                  <a:txBody>
                    <a:bodyPr/>
                    <a:lstStyle/>
                    <a:p>
                      <a:pPr algn="l" fontAlgn="b"/>
                      <a:r>
                        <a:rPr lang="en-US" sz="1100" u="none" strike="noStrike">
                          <a:effectLst/>
                        </a:rPr>
                        <a:t>Task 5 (option)</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dirty="0">
                        <a:solidFill>
                          <a:srgbClr val="000000"/>
                        </a:solidFill>
                        <a:effectLst/>
                        <a:latin typeface="Calibri"/>
                      </a:endParaRPr>
                    </a:p>
                  </a:txBody>
                  <a:tcPr marL="7620" marR="7620" marT="7620" marB="0" anchor="b"/>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2725881916"/>
              </p:ext>
            </p:extLst>
          </p:nvPr>
        </p:nvGraphicFramePr>
        <p:xfrm>
          <a:off x="990600" y="1676400"/>
          <a:ext cx="3047998" cy="1623060"/>
        </p:xfrm>
        <a:graphic>
          <a:graphicData uri="http://schemas.openxmlformats.org/drawingml/2006/table">
            <a:tbl>
              <a:tblPr>
                <a:effectLst>
                  <a:outerShdw blurRad="63500" sx="102000" sy="102000" algn="ctr" rotWithShape="0">
                    <a:prstClr val="black">
                      <a:alpha val="40000"/>
                    </a:prstClr>
                  </a:outerShdw>
                </a:effectLst>
                <a:tableStyleId>{5C22544A-7EE6-4342-B048-85BDC9FD1C3A}</a:tableStyleId>
              </a:tblPr>
              <a:tblGrid>
                <a:gridCol w="725714"/>
                <a:gridCol w="580571"/>
                <a:gridCol w="580571"/>
                <a:gridCol w="580571"/>
                <a:gridCol w="580571"/>
              </a:tblGrid>
              <a:tr h="340042">
                <a:tc>
                  <a:txBody>
                    <a:bodyPr/>
                    <a:lstStyle/>
                    <a:p>
                      <a:pPr algn="l" fontAlgn="b"/>
                      <a:endParaRPr lang="en-US" sz="1100" b="0" i="0" u="none" strike="noStrike" dirty="0">
                        <a:solidFill>
                          <a:srgbClr val="000000"/>
                        </a:solidFill>
                        <a:effectLst/>
                        <a:latin typeface="Calibri"/>
                      </a:endParaRPr>
                    </a:p>
                  </a:txBody>
                  <a:tcPr marL="7620" marR="7620" marT="7620" marB="0" anchor="b"/>
                </a:tc>
                <a:tc gridSpan="4">
                  <a:txBody>
                    <a:bodyPr/>
                    <a:lstStyle/>
                    <a:p>
                      <a:pPr algn="l" fontAlgn="b"/>
                      <a:r>
                        <a:rPr lang="en-US" sz="1100" u="none" strike="noStrike">
                          <a:effectLst/>
                        </a:rPr>
                        <a:t>Sample Task Order Budget with Options</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Year 1</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Q2</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Q4</a:t>
                      </a:r>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2</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3</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4</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gridSpan="2">
                  <a:txBody>
                    <a:bodyPr/>
                    <a:lstStyle/>
                    <a:p>
                      <a:pPr algn="l" fontAlgn="b"/>
                      <a:r>
                        <a:rPr lang="en-US" sz="1100" u="none" strike="noStrike">
                          <a:effectLst/>
                        </a:rPr>
                        <a:t>Task 5 (option)</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a:txBody>
                    <a:bodyPr/>
                    <a:lstStyle/>
                    <a:p>
                      <a:pPr algn="l" fontAlgn="b"/>
                      <a:r>
                        <a:rPr lang="en-US" sz="1100" u="none" strike="noStrike">
                          <a:effectLst/>
                        </a:rPr>
                        <a:t> </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dirty="0">
                        <a:solidFill>
                          <a:srgbClr val="000000"/>
                        </a:solidFill>
                        <a:effectLst/>
                        <a:latin typeface="Calibri"/>
                      </a:endParaRPr>
                    </a:p>
                  </a:txBody>
                  <a:tcPr marL="7620" marR="7620" marT="7620" marB="0" anchor="b"/>
                </a:tc>
              </a:tr>
            </a:tbl>
          </a:graphicData>
        </a:graphic>
      </p:graphicFrame>
      <p:sp>
        <p:nvSpPr>
          <p:cNvPr id="10" name="TextBox 9"/>
          <p:cNvSpPr txBox="1"/>
          <p:nvPr/>
        </p:nvSpPr>
        <p:spPr>
          <a:xfrm>
            <a:off x="4876800" y="4038600"/>
            <a:ext cx="2667000" cy="2308324"/>
          </a:xfrm>
          <a:prstGeom prst="rect">
            <a:avLst/>
          </a:prstGeom>
          <a:solidFill>
            <a:srgbClr val="C00000"/>
          </a:solidFill>
          <a:ln w="38100">
            <a:solidFill>
              <a:schemeClr val="tx1"/>
            </a:solidFill>
          </a:ln>
        </p:spPr>
        <p:txBody>
          <a:bodyPr wrap="square" rtlCol="0">
            <a:spAutoFit/>
          </a:bodyPr>
          <a:lstStyle/>
          <a:p>
            <a:pPr algn="ctr"/>
            <a:r>
              <a:rPr lang="en-US" sz="1800" dirty="0" smtClean="0">
                <a:solidFill>
                  <a:srgbClr val="FFFFFF"/>
                </a:solidFill>
                <a:latin typeface="Comic Sans MS" pitchFamily="66" charset="0"/>
              </a:rPr>
              <a:t>Based upon results of Tasks 2 and 5 reports,  CO decides the work covered by this contract is no longer needed and processes a Termination for Convenience.</a:t>
            </a:r>
            <a:endParaRPr lang="en-US" sz="1800" dirty="0">
              <a:solidFill>
                <a:srgbClr val="FFFFFF"/>
              </a:solidFill>
              <a:latin typeface="Comic Sans MS" pitchFamily="66"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929630648"/>
              </p:ext>
            </p:extLst>
          </p:nvPr>
        </p:nvGraphicFramePr>
        <p:xfrm>
          <a:off x="990600" y="4396740"/>
          <a:ext cx="3047998" cy="1623060"/>
        </p:xfrm>
        <a:graphic>
          <a:graphicData uri="http://schemas.openxmlformats.org/drawingml/2006/table">
            <a:tbl>
              <a:tblPr>
                <a:effectLst>
                  <a:outerShdw blurRad="63500" sx="102000" sy="102000" algn="ctr" rotWithShape="0">
                    <a:prstClr val="black">
                      <a:alpha val="40000"/>
                    </a:prstClr>
                  </a:outerShdw>
                </a:effectLst>
                <a:tableStyleId>{5C22544A-7EE6-4342-B048-85BDC9FD1C3A}</a:tableStyleId>
              </a:tblPr>
              <a:tblGrid>
                <a:gridCol w="725714"/>
                <a:gridCol w="580571"/>
                <a:gridCol w="580571"/>
                <a:gridCol w="580571"/>
                <a:gridCol w="580571"/>
              </a:tblGrid>
              <a:tr h="342900">
                <a:tc>
                  <a:txBody>
                    <a:bodyPr/>
                    <a:lstStyle/>
                    <a:p>
                      <a:pPr algn="l" fontAlgn="b"/>
                      <a:endParaRPr lang="en-US" sz="1100" b="0" i="0" u="none" strike="noStrike" dirty="0">
                        <a:solidFill>
                          <a:srgbClr val="000000"/>
                        </a:solidFill>
                        <a:effectLst/>
                        <a:latin typeface="Calibri"/>
                      </a:endParaRPr>
                    </a:p>
                  </a:txBody>
                  <a:tcPr marL="7620" marR="7620" marT="7620" marB="0" anchor="b"/>
                </a:tc>
                <a:tc gridSpan="4">
                  <a:txBody>
                    <a:bodyPr/>
                    <a:lstStyle/>
                    <a:p>
                      <a:pPr algn="l" fontAlgn="b"/>
                      <a:r>
                        <a:rPr lang="en-US" sz="1100" u="none" strike="noStrike">
                          <a:effectLst/>
                        </a:rPr>
                        <a:t>Sample Task Order Budget with Options</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   Year 1</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Q2</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a:effectLst/>
                        </a:rPr>
                        <a:t>Q4</a:t>
                      </a:r>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1</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2</a:t>
                      </a:r>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3</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TASK</a:t>
                      </a:r>
                      <a:endParaRPr lang="en-US" sz="1100" b="1" i="0" u="none" strike="noStrike" dirty="0">
                        <a:solidFill>
                          <a:srgbClr val="C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NOT</a:t>
                      </a:r>
                      <a:endParaRPr lang="en-US" sz="1100" b="1" i="0" u="none" strike="noStrike" dirty="0">
                        <a:solidFill>
                          <a:srgbClr val="C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FUNDED</a:t>
                      </a:r>
                      <a:endParaRPr lang="en-US" sz="1100" b="1" i="0" u="none" strike="noStrike" dirty="0">
                        <a:solidFill>
                          <a:srgbClr val="C00000"/>
                        </a:solidFill>
                        <a:effectLst/>
                        <a:latin typeface="Calibri"/>
                      </a:endParaRPr>
                    </a:p>
                  </a:txBody>
                  <a:tcPr marL="7620" marR="7620" marT="7620" marB="0" anchor="b"/>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a:txBody>
                    <a:bodyPr/>
                    <a:lstStyle/>
                    <a:p>
                      <a:pPr algn="l" fontAlgn="b"/>
                      <a:r>
                        <a:rPr lang="en-US" sz="1100" u="none" strike="noStrike">
                          <a:effectLst/>
                        </a:rPr>
                        <a:t>Task 4</a:t>
                      </a:r>
                      <a:endParaRPr lang="en-US" sz="1100" b="0" i="0" u="none" strike="noStrike">
                        <a:solidFill>
                          <a:srgbClr val="0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TASK</a:t>
                      </a:r>
                      <a:endParaRPr lang="en-US" sz="1100" b="1" i="0" u="none" strike="noStrike" dirty="0">
                        <a:solidFill>
                          <a:srgbClr val="C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NOT</a:t>
                      </a:r>
                      <a:endParaRPr lang="en-US" sz="1100" b="1" i="0" u="none" strike="noStrike" dirty="0">
                        <a:solidFill>
                          <a:srgbClr val="C00000"/>
                        </a:solidFill>
                        <a:effectLst/>
                        <a:latin typeface="Calibri"/>
                      </a:endParaRPr>
                    </a:p>
                  </a:txBody>
                  <a:tcPr marL="7620" marR="7620" marT="7620" marB="0" anchor="b"/>
                </a:tc>
                <a:tc>
                  <a:txBody>
                    <a:bodyPr/>
                    <a:lstStyle/>
                    <a:p>
                      <a:pPr algn="l" fontAlgn="b"/>
                      <a:r>
                        <a:rPr lang="en-US" sz="1100" b="1" i="0" u="none" strike="noStrike" dirty="0" smtClean="0">
                          <a:solidFill>
                            <a:srgbClr val="C00000"/>
                          </a:solidFill>
                          <a:effectLst/>
                          <a:latin typeface="Calibri"/>
                        </a:rPr>
                        <a:t>FUNDED</a:t>
                      </a:r>
                      <a:endParaRPr lang="en-US" sz="1100" b="1" i="0" u="none" strike="noStrike" dirty="0">
                        <a:solidFill>
                          <a:srgbClr val="C00000"/>
                        </a:solidFill>
                        <a:effectLst/>
                        <a:latin typeface="Calibri"/>
                      </a:endParaRPr>
                    </a:p>
                  </a:txBody>
                  <a:tcPr marL="7620" marR="7620" marT="7620" marB="0" anchor="b">
                    <a:noFill/>
                  </a:tcPr>
                </a:tc>
                <a:tc>
                  <a:txBody>
                    <a:bodyPr/>
                    <a:lstStyle/>
                    <a:p>
                      <a:pPr algn="l" fontAlgn="b"/>
                      <a:endParaRPr lang="en-US" sz="1100" b="0" i="0" u="none" strike="noStrike">
                        <a:solidFill>
                          <a:srgbClr val="000000"/>
                        </a:solidFill>
                        <a:effectLst/>
                        <a:latin typeface="Calibri"/>
                      </a:endParaRPr>
                    </a:p>
                  </a:txBody>
                  <a:tcPr marL="7620" marR="7620" marT="7620" marB="0" anchor="b"/>
                </a:tc>
              </a:tr>
              <a:tr h="182880">
                <a:tc gridSpan="2">
                  <a:txBody>
                    <a:bodyPr/>
                    <a:lstStyle/>
                    <a:p>
                      <a:pPr algn="l" fontAlgn="b"/>
                      <a:r>
                        <a:rPr lang="en-US" sz="1100" u="none" strike="noStrike">
                          <a:effectLst/>
                        </a:rPr>
                        <a:t>Task 5 (option)</a:t>
                      </a:r>
                      <a:endParaRPr lang="en-US" sz="1100" b="0" i="0" u="none" strike="noStrike">
                        <a:solidFill>
                          <a:srgbClr val="000000"/>
                        </a:solidFill>
                        <a:effectLst/>
                        <a:latin typeface="Calibri"/>
                      </a:endParaRPr>
                    </a:p>
                  </a:txBody>
                  <a:tcPr marL="7620" marR="7620" marT="7620" marB="0" anchor="b"/>
                </a:tc>
                <a:tc hMerge="1">
                  <a:txBody>
                    <a:bodyPr/>
                    <a:lstStyle/>
                    <a:p>
                      <a:endParaRPr lang="en-US"/>
                    </a:p>
                  </a:txBody>
                  <a:tcPr/>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7620" marR="7620" marT="7620" marB="0" anchor="b">
                    <a:solidFill>
                      <a:srgbClr val="1C9903"/>
                    </a:solidFill>
                  </a:tcPr>
                </a:tc>
                <a:tc>
                  <a:txBody>
                    <a:bodyPr/>
                    <a:lstStyle/>
                    <a:p>
                      <a:pPr algn="l" fontAlgn="b"/>
                      <a:endParaRPr lang="en-US" sz="1100" b="0" i="0" u="none" strike="noStrike">
                        <a:solidFill>
                          <a:srgbClr val="000000"/>
                        </a:solidFill>
                        <a:effectLst/>
                        <a:latin typeface="Calibri"/>
                      </a:endParaRPr>
                    </a:p>
                  </a:txBody>
                  <a:tcPr marL="7620" marR="7620" marT="7620" marB="0" anchor="b"/>
                </a:tc>
                <a:tc>
                  <a:txBody>
                    <a:bodyPr/>
                    <a:lstStyle/>
                    <a:p>
                      <a:pPr algn="l" fontAlgn="b"/>
                      <a:endParaRPr lang="en-US" sz="1100" b="0" i="0" u="none" strike="noStrike" dirty="0">
                        <a:solidFill>
                          <a:srgbClr val="000000"/>
                        </a:solidFill>
                        <a:effectLst/>
                        <a:latin typeface="Calibri"/>
                      </a:endParaRPr>
                    </a:p>
                  </a:txBody>
                  <a:tcPr marL="7620" marR="7620" marT="7620" marB="0" anchor="b"/>
                </a:tc>
              </a:tr>
            </a:tbl>
          </a:graphicData>
        </a:graphic>
      </p:graphicFrame>
      <p:sp>
        <p:nvSpPr>
          <p:cNvPr id="3" name="Left Arrow 2"/>
          <p:cNvSpPr/>
          <p:nvPr/>
        </p:nvSpPr>
        <p:spPr bwMode="auto">
          <a:xfrm>
            <a:off x="4114800" y="5030724"/>
            <a:ext cx="762000" cy="484632"/>
          </a:xfrm>
          <a:prstGeom prst="lef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00" b="0" i="0" u="none" strike="noStrike" cap="none" normalizeH="0" baseline="0" smtClean="0">
              <a:ln>
                <a:noFill/>
              </a:ln>
              <a:solidFill>
                <a:schemeClr val="tx1"/>
              </a:solidFill>
              <a:effectLst/>
              <a:latin typeface="Book Antiqua" pitchFamily="18" charset="0"/>
            </a:endParaRPr>
          </a:p>
        </p:txBody>
      </p:sp>
      <p:sp>
        <p:nvSpPr>
          <p:cNvPr id="9" name="Title 1"/>
          <p:cNvSpPr>
            <a:spLocks noGrp="1"/>
          </p:cNvSpPr>
          <p:nvPr>
            <p:ph type="title"/>
          </p:nvPr>
        </p:nvSpPr>
        <p:spPr>
          <a:xfrm>
            <a:off x="776288" y="609600"/>
            <a:ext cx="7681912" cy="762001"/>
          </a:xfrm>
          <a:solidFill>
            <a:schemeClr val="bg1">
              <a:lumMod val="25000"/>
            </a:schemeClr>
          </a:solidFill>
          <a:ln w="38100">
            <a:solidFill>
              <a:schemeClr val="tx1"/>
            </a:solidFill>
          </a:ln>
        </p:spPr>
        <p:txBody>
          <a:bodyPr/>
          <a:lstStyle/>
          <a:p>
            <a:r>
              <a:rPr lang="en-US" sz="4000" dirty="0" smtClean="0">
                <a:solidFill>
                  <a:srgbClr val="FFFFFF"/>
                </a:solidFill>
              </a:rPr>
              <a:t>Typical CO Task Order Strategy</a:t>
            </a:r>
            <a:endParaRPr lang="en-US" sz="4000" dirty="0">
              <a:solidFill>
                <a:srgbClr val="FFFFFF"/>
              </a:solidFill>
            </a:endParaRPr>
          </a:p>
        </p:txBody>
      </p:sp>
    </p:spTree>
    <p:extLst>
      <p:ext uri="{BB962C8B-B14F-4D97-AF65-F5344CB8AC3E}">
        <p14:creationId xmlns:p14="http://schemas.microsoft.com/office/powerpoint/2010/main" val="260478476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266700" y="1290459"/>
            <a:ext cx="8763000" cy="4216539"/>
          </a:xfrm>
          <a:prstGeom prst="rect">
            <a:avLst/>
          </a:prstGeom>
          <a:noFill/>
          <a:ln w="9525">
            <a:noFill/>
            <a:miter lim="800000"/>
            <a:headEnd/>
            <a:tailEnd/>
          </a:ln>
        </p:spPr>
        <p:txBody>
          <a:bodyPr wrap="square">
            <a:spAutoFit/>
          </a:bodyPr>
          <a:lstStyle/>
          <a:p>
            <a:pPr marL="400050" lvl="1" indent="-342900">
              <a:buFont typeface="Wingdings" pitchFamily="2" charset="2"/>
              <a:buChar char="§"/>
              <a:tabLst>
                <a:tab pos="401638" algn="l"/>
              </a:tabLst>
              <a:defRPr/>
            </a:pPr>
            <a:r>
              <a:rPr lang="en-US" sz="2200" b="1" u="sng" dirty="0">
                <a:solidFill>
                  <a:srgbClr val="C00000"/>
                </a:solidFill>
                <a:latin typeface="Comic Sans MS" pitchFamily="66" charset="0"/>
              </a:rPr>
              <a:t>Milestones</a:t>
            </a:r>
            <a:r>
              <a:rPr lang="en-US" sz="2200" b="1" dirty="0">
                <a:solidFill>
                  <a:schemeClr val="accent6">
                    <a:lumMod val="50000"/>
                  </a:schemeClr>
                </a:solidFill>
                <a:latin typeface="Comic Sans MS" pitchFamily="66" charset="0"/>
              </a:rPr>
              <a:t> </a:t>
            </a:r>
            <a:r>
              <a:rPr lang="en-US" sz="2200" dirty="0" smtClean="0">
                <a:latin typeface="Comic Sans MS" pitchFamily="66" charset="0"/>
              </a:rPr>
              <a:t>– Milestones are deliverables, usually required  </a:t>
            </a:r>
            <a:r>
              <a:rPr lang="en-US" sz="2200" dirty="0">
                <a:latin typeface="Comic Sans MS" pitchFamily="66" charset="0"/>
              </a:rPr>
              <a:t>at the end of each </a:t>
            </a:r>
            <a:r>
              <a:rPr lang="en-US" sz="2200" dirty="0" smtClean="0">
                <a:latin typeface="Comic Sans MS" pitchFamily="66" charset="0"/>
              </a:rPr>
              <a:t>Task.  </a:t>
            </a:r>
            <a:r>
              <a:rPr lang="en-US" sz="2200" dirty="0">
                <a:latin typeface="Comic Sans MS" pitchFamily="66" charset="0"/>
              </a:rPr>
              <a:t>Payment </a:t>
            </a:r>
            <a:r>
              <a:rPr lang="en-US" sz="2200" dirty="0" smtClean="0">
                <a:latin typeface="Comic Sans MS" pitchFamily="66" charset="0"/>
              </a:rPr>
              <a:t>is often attached </a:t>
            </a:r>
            <a:r>
              <a:rPr lang="en-US" sz="2200" dirty="0">
                <a:latin typeface="Comic Sans MS" pitchFamily="66" charset="0"/>
              </a:rPr>
              <a:t>to </a:t>
            </a:r>
            <a:r>
              <a:rPr lang="en-US" sz="2200" dirty="0" smtClean="0">
                <a:latin typeface="Comic Sans MS" pitchFamily="66" charset="0"/>
              </a:rPr>
              <a:t>the receipt and the </a:t>
            </a:r>
            <a:r>
              <a:rPr lang="en-US" sz="2200" dirty="0">
                <a:latin typeface="Comic Sans MS" pitchFamily="66" charset="0"/>
              </a:rPr>
              <a:t>“</a:t>
            </a:r>
            <a:r>
              <a:rPr lang="en-US" sz="2200" u="sng" dirty="0">
                <a:latin typeface="Comic Sans MS" pitchFamily="66" charset="0"/>
              </a:rPr>
              <a:t>acceptance</a:t>
            </a:r>
            <a:r>
              <a:rPr lang="en-US" sz="2200" dirty="0">
                <a:latin typeface="Comic Sans MS" pitchFamily="66" charset="0"/>
              </a:rPr>
              <a:t>” of each </a:t>
            </a:r>
            <a:r>
              <a:rPr lang="en-US" sz="2200" dirty="0" smtClean="0">
                <a:latin typeface="Comic Sans MS" pitchFamily="66" charset="0"/>
              </a:rPr>
              <a:t>deliverable.</a:t>
            </a:r>
          </a:p>
          <a:p>
            <a:pPr marL="400050" lvl="1" indent="-342900">
              <a:buFont typeface="Wingdings" pitchFamily="2" charset="2"/>
              <a:buChar char="§"/>
              <a:tabLst>
                <a:tab pos="401638" algn="l"/>
              </a:tabLst>
              <a:defRPr/>
            </a:pPr>
            <a:endParaRPr lang="en-US" sz="1400" dirty="0" smtClean="0">
              <a:latin typeface="Comic Sans MS" pitchFamily="66" charset="0"/>
            </a:endParaRPr>
          </a:p>
          <a:p>
            <a:pPr marL="228600" lvl="1" indent="-171450">
              <a:buFont typeface="Wingdings" pitchFamily="2" charset="2"/>
              <a:buChar char="§"/>
              <a:tabLst>
                <a:tab pos="401638" algn="l"/>
              </a:tabLst>
              <a:defRPr/>
            </a:pPr>
            <a:endParaRPr lang="en-US" sz="400" dirty="0" smtClean="0">
              <a:latin typeface="Comic Sans MS" pitchFamily="66" charset="0"/>
            </a:endParaRPr>
          </a:p>
          <a:p>
            <a:pPr marL="400050" lvl="1" indent="-342900">
              <a:buFont typeface="Wingdings" pitchFamily="2" charset="2"/>
              <a:buChar char="§"/>
              <a:tabLst>
                <a:tab pos="401638" algn="l"/>
              </a:tabLst>
              <a:defRPr/>
            </a:pPr>
            <a:r>
              <a:rPr lang="en-US" sz="2200" dirty="0" smtClean="0">
                <a:latin typeface="Comic Sans MS" pitchFamily="66" charset="0"/>
              </a:rPr>
              <a:t>This may create arbitrary “gaps” in funding (or at least in the certainty of funding) as a CO evaluates a deliverable before authorizing work on another Task. </a:t>
            </a:r>
          </a:p>
          <a:p>
            <a:pPr marL="400050" lvl="1" indent="-342900">
              <a:buFont typeface="Wingdings" pitchFamily="2" charset="2"/>
              <a:buChar char="§"/>
              <a:tabLst>
                <a:tab pos="401638" algn="l"/>
              </a:tabLst>
              <a:defRPr/>
            </a:pPr>
            <a:endParaRPr lang="en-US" sz="1400" dirty="0" smtClean="0">
              <a:latin typeface="Comic Sans MS" pitchFamily="66" charset="0"/>
            </a:endParaRPr>
          </a:p>
          <a:p>
            <a:pPr marL="228600" lvl="1" indent="-171450">
              <a:buFont typeface="Wingdings" pitchFamily="2" charset="2"/>
              <a:buChar char="§"/>
              <a:tabLst>
                <a:tab pos="401638" algn="l"/>
              </a:tabLst>
              <a:defRPr/>
            </a:pPr>
            <a:endParaRPr lang="en-US" sz="400" dirty="0">
              <a:latin typeface="Comic Sans MS" pitchFamily="66" charset="0"/>
            </a:endParaRPr>
          </a:p>
          <a:p>
            <a:pPr marL="400050" lvl="1" indent="-342900">
              <a:buFont typeface="Wingdings" pitchFamily="2" charset="2"/>
              <a:buChar char="§"/>
              <a:tabLst>
                <a:tab pos="401638" algn="l"/>
              </a:tabLst>
              <a:defRPr/>
            </a:pPr>
            <a:r>
              <a:rPr lang="en-US" sz="2200" u="sng" dirty="0" smtClean="0">
                <a:latin typeface="Comic Sans MS" pitchFamily="66" charset="0"/>
              </a:rPr>
              <a:t>Remember</a:t>
            </a:r>
            <a:r>
              <a:rPr lang="en-US" sz="2200" dirty="0" smtClean="0">
                <a:latin typeface="Comic Sans MS" pitchFamily="66" charset="0"/>
              </a:rPr>
              <a:t>:  If the contract only authorizes work on Task 1 through a particular date, you can’t </a:t>
            </a:r>
            <a:r>
              <a:rPr lang="en-US" sz="2200" dirty="0" err="1" smtClean="0">
                <a:latin typeface="Comic Sans MS" pitchFamily="66" charset="0"/>
              </a:rPr>
              <a:t>incurr</a:t>
            </a:r>
            <a:r>
              <a:rPr lang="en-US" sz="2200" dirty="0" smtClean="0">
                <a:latin typeface="Comic Sans MS" pitchFamily="66" charset="0"/>
              </a:rPr>
              <a:t> expenses on the next Task until the CO authorizes new work through a Contract Modification.</a:t>
            </a:r>
          </a:p>
          <a:p>
            <a:pPr marL="228600" lvl="1" indent="-171450">
              <a:buFont typeface="Wingdings" pitchFamily="2" charset="2"/>
              <a:buChar char="§"/>
              <a:tabLst>
                <a:tab pos="401638" algn="l"/>
              </a:tabLst>
              <a:defRPr/>
            </a:pPr>
            <a:endParaRPr lang="en-US" sz="400" dirty="0" smtClean="0">
              <a:latin typeface="Comic Sans MS" pitchFamily="66" charset="0"/>
            </a:endParaRPr>
          </a:p>
        </p:txBody>
      </p:sp>
      <p:sp>
        <p:nvSpPr>
          <p:cNvPr id="5" name="Text Box 2"/>
          <p:cNvSpPr txBox="1">
            <a:spLocks noChangeArrowheads="1"/>
          </p:cNvSpPr>
          <p:nvPr/>
        </p:nvSpPr>
        <p:spPr bwMode="auto">
          <a:xfrm>
            <a:off x="381000" y="319088"/>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Tree>
    <p:extLst>
      <p:ext uri="{BB962C8B-B14F-4D97-AF65-F5344CB8AC3E}">
        <p14:creationId xmlns:p14="http://schemas.microsoft.com/office/powerpoint/2010/main" val="1375820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266700" y="990600"/>
            <a:ext cx="8763000" cy="3785652"/>
          </a:xfrm>
          <a:prstGeom prst="rect">
            <a:avLst/>
          </a:prstGeom>
          <a:noFill/>
          <a:ln w="9525">
            <a:noFill/>
            <a:miter lim="800000"/>
            <a:headEnd/>
            <a:tailEnd/>
          </a:ln>
        </p:spPr>
        <p:txBody>
          <a:bodyPr wrap="square">
            <a:spAutoFit/>
          </a:bodyPr>
          <a:lstStyle/>
          <a:p>
            <a:pPr marL="57150" lvl="1">
              <a:tabLst>
                <a:tab pos="401638" algn="l"/>
              </a:tabLst>
              <a:defRPr/>
            </a:pPr>
            <a:endParaRPr lang="en-US" sz="2200" dirty="0" smtClean="0">
              <a:latin typeface="Comic Sans MS" pitchFamily="66" charset="0"/>
            </a:endParaRPr>
          </a:p>
          <a:p>
            <a:pPr marL="228600" lvl="1" indent="-171450">
              <a:buFont typeface="Wingdings" pitchFamily="2" charset="2"/>
              <a:buChar char="§"/>
              <a:tabLst>
                <a:tab pos="401638" algn="l"/>
              </a:tabLst>
              <a:defRPr/>
            </a:pPr>
            <a:endParaRPr lang="en-US" sz="400" dirty="0" smtClean="0">
              <a:latin typeface="Comic Sans MS" pitchFamily="66" charset="0"/>
            </a:endParaRPr>
          </a:p>
          <a:p>
            <a:pPr marL="57150" lvl="1">
              <a:tabLst>
                <a:tab pos="401638" algn="l"/>
              </a:tabLst>
              <a:defRPr/>
            </a:pPr>
            <a:r>
              <a:rPr lang="en-US" sz="2200" dirty="0" smtClean="0">
                <a:latin typeface="Comic Sans MS" pitchFamily="66" charset="0"/>
              </a:rPr>
              <a:t>	</a:t>
            </a:r>
            <a:r>
              <a:rPr lang="en-US" sz="2800" dirty="0" smtClean="0">
                <a:latin typeface="Comic Sans MS" pitchFamily="66" charset="0"/>
              </a:rPr>
              <a:t>How do universities deal with these potential 	breaks in funding?</a:t>
            </a:r>
          </a:p>
          <a:p>
            <a:pPr marL="57150" lvl="1">
              <a:tabLst>
                <a:tab pos="401638" algn="l"/>
              </a:tabLst>
              <a:defRPr/>
            </a:pPr>
            <a:endParaRPr lang="en-US" sz="1400" dirty="0" smtClean="0">
              <a:latin typeface="Comic Sans MS" pitchFamily="66" charset="0"/>
            </a:endParaRPr>
          </a:p>
          <a:p>
            <a:pPr marL="57150" lvl="1">
              <a:buClr>
                <a:srgbClr val="C00000"/>
              </a:buClr>
              <a:tabLst>
                <a:tab pos="401638" algn="l"/>
              </a:tabLst>
              <a:defRPr/>
            </a:pPr>
            <a:endParaRPr lang="en-US" sz="400" dirty="0" smtClean="0">
              <a:latin typeface="Comic Sans MS" pitchFamily="66" charset="0"/>
            </a:endParaRPr>
          </a:p>
          <a:p>
            <a:pPr marL="857250" lvl="2" indent="-342900">
              <a:buFont typeface="Arial" pitchFamily="34" charset="0"/>
              <a:buChar char="•"/>
              <a:tabLst>
                <a:tab pos="401638" algn="l"/>
              </a:tabLst>
              <a:defRPr/>
            </a:pPr>
            <a:r>
              <a:rPr lang="en-US" sz="2400" dirty="0" smtClean="0">
                <a:latin typeface="Comic Sans MS" pitchFamily="66" charset="0"/>
              </a:rPr>
              <a:t>Submit deliverables early to allow CO review and acceptance before actual due date.</a:t>
            </a:r>
          </a:p>
          <a:p>
            <a:pPr marL="857250" lvl="2" indent="-342900">
              <a:buFont typeface="Arial" pitchFamily="34" charset="0"/>
              <a:buChar char="•"/>
              <a:tabLst>
                <a:tab pos="401638" algn="l"/>
              </a:tabLst>
              <a:defRPr/>
            </a:pPr>
            <a:endParaRPr lang="en-US" sz="1000" dirty="0" smtClean="0">
              <a:latin typeface="Comic Sans MS" pitchFamily="66" charset="0"/>
            </a:endParaRPr>
          </a:p>
          <a:p>
            <a:pPr marL="857250" lvl="2" indent="-342900">
              <a:buFont typeface="Arial" pitchFamily="34" charset="0"/>
              <a:buChar char="•"/>
              <a:tabLst>
                <a:tab pos="401638" algn="l"/>
              </a:tabLst>
              <a:defRPr/>
            </a:pPr>
            <a:r>
              <a:rPr lang="en-US" sz="2400" dirty="0" smtClean="0">
                <a:latin typeface="Comic Sans MS" pitchFamily="66" charset="0"/>
              </a:rPr>
              <a:t>Move personnel to </a:t>
            </a:r>
            <a:r>
              <a:rPr lang="en-US" sz="2400" dirty="0">
                <a:latin typeface="Comic Sans MS" pitchFamily="66" charset="0"/>
              </a:rPr>
              <a:t>a</a:t>
            </a:r>
            <a:r>
              <a:rPr lang="en-US" sz="2400" dirty="0" smtClean="0">
                <a:latin typeface="Comic Sans MS" pitchFamily="66" charset="0"/>
              </a:rPr>
              <a:t> department account (F&amp;A) until the next Task is approved.</a:t>
            </a:r>
          </a:p>
          <a:p>
            <a:pPr marL="857250" lvl="2" indent="-342900">
              <a:buFont typeface="Arial" pitchFamily="34" charset="0"/>
              <a:buChar char="•"/>
              <a:tabLst>
                <a:tab pos="401638" algn="l"/>
              </a:tabLst>
              <a:defRPr/>
            </a:pPr>
            <a:endParaRPr lang="en-US" sz="1000" dirty="0" smtClean="0">
              <a:latin typeface="Comic Sans MS" pitchFamily="66" charset="0"/>
            </a:endParaRPr>
          </a:p>
          <a:p>
            <a:pPr marL="857250" lvl="2" indent="-342900">
              <a:buFont typeface="Arial" pitchFamily="34" charset="0"/>
              <a:buChar char="•"/>
              <a:tabLst>
                <a:tab pos="401638" algn="l"/>
              </a:tabLst>
              <a:defRPr/>
            </a:pPr>
            <a:r>
              <a:rPr lang="en-US" sz="2400" dirty="0" smtClean="0">
                <a:latin typeface="Comic Sans MS" pitchFamily="66" charset="0"/>
              </a:rPr>
              <a:t>Take the chance - keep working and incurring costs!</a:t>
            </a:r>
          </a:p>
        </p:txBody>
      </p:sp>
      <p:sp>
        <p:nvSpPr>
          <p:cNvPr id="5" name="Text Box 2"/>
          <p:cNvSpPr txBox="1">
            <a:spLocks noChangeArrowheads="1"/>
          </p:cNvSpPr>
          <p:nvPr/>
        </p:nvSpPr>
        <p:spPr bwMode="auto">
          <a:xfrm>
            <a:off x="381000" y="319088"/>
            <a:ext cx="8534400" cy="646331"/>
          </a:xfrm>
          <a:prstGeom prst="rect">
            <a:avLst/>
          </a:prstGeom>
          <a:solidFill>
            <a:srgbClr val="C00000"/>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3600" dirty="0">
                <a:solidFill>
                  <a:srgbClr val="FFFFFF"/>
                </a:solidFill>
                <a:latin typeface="Comic Sans MS" pitchFamily="66" charset="0"/>
              </a:rPr>
              <a:t>Contract Terminology</a:t>
            </a:r>
          </a:p>
        </p:txBody>
      </p:sp>
    </p:spTree>
    <p:extLst>
      <p:ext uri="{BB962C8B-B14F-4D97-AF65-F5344CB8AC3E}">
        <p14:creationId xmlns:p14="http://schemas.microsoft.com/office/powerpoint/2010/main" val="325219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5">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304800" y="751108"/>
            <a:ext cx="8763000" cy="4278094"/>
          </a:xfrm>
          <a:prstGeom prst="rect">
            <a:avLst/>
          </a:prstGeom>
          <a:noFill/>
          <a:ln w="9525">
            <a:noFill/>
            <a:miter lim="800000"/>
            <a:headEnd/>
            <a:tailEnd/>
          </a:ln>
        </p:spPr>
        <p:txBody>
          <a:bodyPr wrap="square">
            <a:spAutoFit/>
          </a:bodyPr>
          <a:lstStyle/>
          <a:p>
            <a:pPr>
              <a:spcBef>
                <a:spcPct val="50000"/>
              </a:spcBef>
            </a:pPr>
            <a:r>
              <a:rPr lang="en-US" sz="3200" b="1" u="sng" dirty="0">
                <a:solidFill>
                  <a:srgbClr val="C00000"/>
                </a:solidFill>
                <a:latin typeface="Comic Sans MS" pitchFamily="66" charset="0"/>
              </a:rPr>
              <a:t>Cooperative Agreement</a:t>
            </a:r>
            <a:r>
              <a:rPr lang="en-US" sz="3200" b="1" dirty="0">
                <a:solidFill>
                  <a:srgbClr val="C00000"/>
                </a:solidFill>
                <a:latin typeface="Comic Sans MS" pitchFamily="66" charset="0"/>
              </a:rPr>
              <a:t> </a:t>
            </a:r>
            <a:r>
              <a:rPr lang="en-US" sz="3200" dirty="0">
                <a:latin typeface="Comic Sans MS" pitchFamily="66" charset="0"/>
              </a:rPr>
              <a:t>– </a:t>
            </a:r>
            <a:r>
              <a:rPr lang="en-US" sz="3200" dirty="0" smtClean="0">
                <a:latin typeface="Comic Sans MS" pitchFamily="66" charset="0"/>
              </a:rPr>
              <a:t>A legal instrument </a:t>
            </a:r>
            <a:r>
              <a:rPr lang="en-US" sz="3200" dirty="0">
                <a:latin typeface="Comic Sans MS" pitchFamily="66" charset="0"/>
              </a:rPr>
              <a:t>for transferring money, </a:t>
            </a:r>
            <a:r>
              <a:rPr lang="en-US" sz="3200" dirty="0" smtClean="0">
                <a:latin typeface="Comic Sans MS" pitchFamily="66" charset="0"/>
              </a:rPr>
              <a:t>property or services </a:t>
            </a:r>
            <a:r>
              <a:rPr lang="en-US" sz="3200" dirty="0">
                <a:latin typeface="Comic Sans MS" pitchFamily="66" charset="0"/>
              </a:rPr>
              <a:t>to the recipient in order to accomplish a public purpose of support or stimulation where </a:t>
            </a:r>
            <a:r>
              <a:rPr lang="en-US" sz="3200" dirty="0" smtClean="0">
                <a:latin typeface="Comic Sans MS" pitchFamily="66" charset="0"/>
              </a:rPr>
              <a:t>there </a:t>
            </a:r>
            <a:r>
              <a:rPr lang="en-US" sz="3200" dirty="0">
                <a:latin typeface="Comic Sans MS" pitchFamily="66" charset="0"/>
              </a:rPr>
              <a:t>will be</a:t>
            </a:r>
            <a:r>
              <a:rPr lang="en-US" sz="3200" b="1" dirty="0" smtClean="0">
                <a:latin typeface="Comic Sans MS" pitchFamily="66" charset="0"/>
              </a:rPr>
              <a:t> </a:t>
            </a:r>
            <a:r>
              <a:rPr lang="en-US" sz="3200" b="1" u="sng" dirty="0">
                <a:solidFill>
                  <a:srgbClr val="C00000"/>
                </a:solidFill>
                <a:latin typeface="Comic Sans MS" pitchFamily="66" charset="0"/>
              </a:rPr>
              <a:t>substantial involvement</a:t>
            </a:r>
            <a:r>
              <a:rPr lang="en-US" sz="3200" dirty="0">
                <a:solidFill>
                  <a:srgbClr val="C00000"/>
                </a:solidFill>
                <a:latin typeface="Comic Sans MS" pitchFamily="66" charset="0"/>
              </a:rPr>
              <a:t> </a:t>
            </a:r>
            <a:r>
              <a:rPr lang="en-US" sz="3200" dirty="0">
                <a:latin typeface="Comic Sans MS" pitchFamily="66" charset="0"/>
              </a:rPr>
              <a:t>between the federal agency and the recipient during performance</a:t>
            </a:r>
            <a:r>
              <a:rPr lang="en-US" sz="3200" dirty="0" smtClean="0">
                <a:latin typeface="Comic Sans MS" pitchFamily="66" charset="0"/>
              </a:rPr>
              <a:t>.</a:t>
            </a:r>
            <a:endParaRPr lang="en-US" sz="3200" dirty="0">
              <a:latin typeface="Comic Sans MS" pitchFamily="66" charset="0"/>
            </a:endParaRPr>
          </a:p>
          <a:p>
            <a:pPr algn="ctr">
              <a:spcBef>
                <a:spcPct val="50000"/>
              </a:spcBef>
            </a:pPr>
            <a:r>
              <a:rPr lang="en-US" sz="3200" dirty="0">
                <a:latin typeface="Comic Sans MS" pitchFamily="66" charset="0"/>
              </a:rPr>
              <a:t>31 U.S.C. 6305</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4914" name="Text Box 2"/>
          <p:cNvSpPr txBox="1">
            <a:spLocks noChangeArrowheads="1"/>
          </p:cNvSpPr>
          <p:nvPr/>
        </p:nvSpPr>
        <p:spPr bwMode="auto">
          <a:xfrm>
            <a:off x="0" y="6415089"/>
            <a:ext cx="9144000" cy="369332"/>
          </a:xfrm>
          <a:prstGeom prst="rect">
            <a:avLst/>
          </a:prstGeom>
          <a:noFill/>
          <a:ln w="9525">
            <a:noFill/>
            <a:miter lim="800000"/>
            <a:headEnd/>
            <a:tailEnd/>
          </a:ln>
        </p:spPr>
        <p:txBody>
          <a:bodyPr>
            <a:spAutoFit/>
          </a:bodyPr>
          <a:lstStyle/>
          <a:p>
            <a:pPr algn="ctr">
              <a:spcBef>
                <a:spcPct val="50000"/>
              </a:spcBef>
            </a:pPr>
            <a:r>
              <a:rPr lang="en-US" sz="1800" b="1">
                <a:solidFill>
                  <a:schemeClr val="hlink"/>
                </a:solidFill>
                <a:latin typeface="Comic Sans MS" pitchFamily="66" charset="0"/>
              </a:rPr>
              <a:t>3 P’s – Patron (Grant):  Partner (Co-op Agreement):  Purchaser (Contract)</a:t>
            </a:r>
          </a:p>
        </p:txBody>
      </p:sp>
      <p:sp>
        <p:nvSpPr>
          <p:cNvPr id="39939" name="Text Box 9"/>
          <p:cNvSpPr txBox="1">
            <a:spLocks noChangeArrowheads="1"/>
          </p:cNvSpPr>
          <p:nvPr/>
        </p:nvSpPr>
        <p:spPr bwMode="auto">
          <a:xfrm>
            <a:off x="762000" y="112714"/>
            <a:ext cx="7848600" cy="954107"/>
          </a:xfrm>
          <a:prstGeom prst="rect">
            <a:avLst/>
          </a:prstGeom>
          <a:solidFill>
            <a:schemeClr val="tx1"/>
          </a:solidFill>
          <a:ln>
            <a:headEnd/>
            <a:tailEnd/>
          </a:ln>
        </p:spPr>
        <p:style>
          <a:lnRef idx="2">
            <a:schemeClr val="dk1"/>
          </a:lnRef>
          <a:fillRef idx="1">
            <a:schemeClr val="lt1"/>
          </a:fillRef>
          <a:effectRef idx="0">
            <a:schemeClr val="dk1"/>
          </a:effectRef>
          <a:fontRef idx="minor">
            <a:schemeClr val="dk1"/>
          </a:fontRef>
        </p:style>
        <p:txBody>
          <a:bodyPr>
            <a:spAutoFit/>
          </a:bodyPr>
          <a:lstStyle/>
          <a:p>
            <a:pPr algn="ctr">
              <a:spcBef>
                <a:spcPct val="50000"/>
              </a:spcBef>
              <a:defRPr/>
            </a:pPr>
            <a:r>
              <a:rPr lang="en-US" sz="2800" b="1" dirty="0">
                <a:solidFill>
                  <a:srgbClr val="FFFFFF"/>
                </a:solidFill>
                <a:latin typeface="Comic Sans MS" pitchFamily="66" charset="0"/>
              </a:rPr>
              <a:t>DISTINGUISHING CONTRACT, GRANTS AND COOPERATIVE AGREEMENTS</a:t>
            </a:r>
          </a:p>
        </p:txBody>
      </p:sp>
      <p:grpSp>
        <p:nvGrpSpPr>
          <p:cNvPr id="2" name="Group 40"/>
          <p:cNvGrpSpPr>
            <a:grpSpLocks/>
          </p:cNvGrpSpPr>
          <p:nvPr/>
        </p:nvGrpSpPr>
        <p:grpSpPr bwMode="auto">
          <a:xfrm>
            <a:off x="762000" y="2819398"/>
            <a:ext cx="2209800" cy="1314450"/>
            <a:chOff x="480" y="1680"/>
            <a:chExt cx="1392" cy="828"/>
          </a:xfrm>
        </p:grpSpPr>
        <p:sp>
          <p:nvSpPr>
            <p:cNvPr id="45087" name="Line 17"/>
            <p:cNvSpPr>
              <a:spLocks noChangeShapeType="1"/>
            </p:cNvSpPr>
            <p:nvPr/>
          </p:nvSpPr>
          <p:spPr bwMode="auto">
            <a:xfrm>
              <a:off x="1488" y="1680"/>
              <a:ext cx="384" cy="384"/>
            </a:xfrm>
            <a:prstGeom prst="line">
              <a:avLst/>
            </a:prstGeom>
            <a:noFill/>
            <a:ln w="9525">
              <a:solidFill>
                <a:schemeClr val="tx1"/>
              </a:solidFill>
              <a:round/>
              <a:headEnd/>
              <a:tailEnd/>
            </a:ln>
          </p:spPr>
          <p:txBody>
            <a:bodyPr/>
            <a:lstStyle/>
            <a:p>
              <a:endParaRPr lang="en-US"/>
            </a:p>
          </p:txBody>
        </p:sp>
        <p:sp>
          <p:nvSpPr>
            <p:cNvPr id="934931" name="Text Box 19"/>
            <p:cNvSpPr txBox="1">
              <a:spLocks noChangeArrowheads="1"/>
            </p:cNvSpPr>
            <p:nvPr/>
          </p:nvSpPr>
          <p:spPr bwMode="auto">
            <a:xfrm>
              <a:off x="480" y="2101"/>
              <a:ext cx="1296" cy="407"/>
            </a:xfrm>
            <a:prstGeom prst="rect">
              <a:avLst/>
            </a:prstGeom>
            <a:noFill/>
            <a:ln w="12700">
              <a:noFill/>
              <a:miter lim="800000"/>
              <a:headEnd/>
              <a:tailEnd/>
            </a:ln>
            <a:effectLst/>
          </p:spPr>
          <p:txBody>
            <a:bodyPr>
              <a:spAutoFit/>
            </a:bodyPr>
            <a:lstStyle/>
            <a:p>
              <a:pPr algn="ctr">
                <a:spcBef>
                  <a:spcPct val="50000"/>
                </a:spcBef>
                <a:defRPr/>
              </a:pPr>
              <a:r>
                <a:rPr lang="en-US" sz="1800" b="1" i="1">
                  <a:solidFill>
                    <a:srgbClr val="1C9903"/>
                  </a:solidFill>
                  <a:effectLst>
                    <a:outerShdw blurRad="38100" dist="38100" dir="2700000" algn="tl">
                      <a:srgbClr val="000000"/>
                    </a:outerShdw>
                  </a:effectLst>
                  <a:latin typeface="Comic Sans MS" pitchFamily="66" charset="0"/>
                </a:rPr>
                <a:t>Public Support or Stimulation</a:t>
              </a:r>
            </a:p>
          </p:txBody>
        </p:sp>
        <p:sp>
          <p:nvSpPr>
            <p:cNvPr id="45089" name="AutoShape 20"/>
            <p:cNvSpPr>
              <a:spLocks noChangeArrowheads="1"/>
            </p:cNvSpPr>
            <p:nvPr/>
          </p:nvSpPr>
          <p:spPr bwMode="auto">
            <a:xfrm rot="2693427">
              <a:off x="1392" y="1833"/>
              <a:ext cx="192" cy="240"/>
            </a:xfrm>
            <a:prstGeom prst="upArrow">
              <a:avLst>
                <a:gd name="adj1" fmla="val 50000"/>
                <a:gd name="adj2" fmla="val 31250"/>
              </a:avLst>
            </a:prstGeom>
            <a:solidFill>
              <a:srgbClr val="1C9903"/>
            </a:solidFill>
            <a:ln w="12700">
              <a:solidFill>
                <a:schemeClr val="tx1"/>
              </a:solidFill>
              <a:miter lim="800000"/>
              <a:headEnd/>
              <a:tailEnd/>
            </a:ln>
          </p:spPr>
          <p:txBody>
            <a:bodyPr vert="eaVert" wrap="none" anchor="ctr"/>
            <a:lstStyle/>
            <a:p>
              <a:endParaRPr lang="en-US">
                <a:latin typeface="Comic Sans MS" pitchFamily="66" charset="0"/>
              </a:endParaRPr>
            </a:p>
          </p:txBody>
        </p:sp>
      </p:grpSp>
      <p:grpSp>
        <p:nvGrpSpPr>
          <p:cNvPr id="45061" name="Group 37"/>
          <p:cNvGrpSpPr>
            <a:grpSpLocks/>
          </p:cNvGrpSpPr>
          <p:nvPr/>
        </p:nvGrpSpPr>
        <p:grpSpPr bwMode="auto">
          <a:xfrm>
            <a:off x="533400" y="2528886"/>
            <a:ext cx="1828800" cy="369886"/>
            <a:chOff x="336" y="1497"/>
            <a:chExt cx="1152" cy="233"/>
          </a:xfrm>
        </p:grpSpPr>
        <p:sp>
          <p:nvSpPr>
            <p:cNvPr id="45085" name="Text Box 22"/>
            <p:cNvSpPr txBox="1">
              <a:spLocks noChangeArrowheads="1"/>
            </p:cNvSpPr>
            <p:nvPr/>
          </p:nvSpPr>
          <p:spPr bwMode="auto">
            <a:xfrm>
              <a:off x="336" y="1497"/>
              <a:ext cx="1104" cy="233"/>
            </a:xfrm>
            <a:prstGeom prst="rect">
              <a:avLst/>
            </a:prstGeom>
            <a:noFill/>
            <a:ln w="9525">
              <a:noFill/>
              <a:miter lim="800000"/>
              <a:headEnd/>
              <a:tailEnd/>
            </a:ln>
          </p:spPr>
          <p:txBody>
            <a:bodyPr>
              <a:spAutoFit/>
            </a:bodyPr>
            <a:lstStyle/>
            <a:p>
              <a:pPr algn="ctr"/>
              <a:r>
                <a:rPr lang="en-US" sz="1800" b="1">
                  <a:latin typeface="Comic Sans MS" pitchFamily="66" charset="0"/>
                </a:rPr>
                <a:t>Research </a:t>
              </a:r>
            </a:p>
          </p:txBody>
        </p:sp>
        <p:sp>
          <p:nvSpPr>
            <p:cNvPr id="45086" name="Line 23"/>
            <p:cNvSpPr>
              <a:spLocks noChangeShapeType="1"/>
            </p:cNvSpPr>
            <p:nvPr/>
          </p:nvSpPr>
          <p:spPr bwMode="auto">
            <a:xfrm>
              <a:off x="336" y="1689"/>
              <a:ext cx="1152" cy="0"/>
            </a:xfrm>
            <a:prstGeom prst="line">
              <a:avLst/>
            </a:prstGeom>
            <a:noFill/>
            <a:ln w="9525">
              <a:solidFill>
                <a:schemeClr val="tx1"/>
              </a:solidFill>
              <a:round/>
              <a:headEnd/>
              <a:tailEnd/>
            </a:ln>
          </p:spPr>
          <p:txBody>
            <a:bodyPr/>
            <a:lstStyle/>
            <a:p>
              <a:endParaRPr lang="en-US"/>
            </a:p>
          </p:txBody>
        </p:sp>
      </p:grpSp>
      <p:grpSp>
        <p:nvGrpSpPr>
          <p:cNvPr id="4" name="Group 39"/>
          <p:cNvGrpSpPr>
            <a:grpSpLocks/>
          </p:cNvGrpSpPr>
          <p:nvPr/>
        </p:nvGrpSpPr>
        <p:grpSpPr bwMode="auto">
          <a:xfrm>
            <a:off x="2971800" y="1919286"/>
            <a:ext cx="3962400" cy="446087"/>
            <a:chOff x="1872" y="1113"/>
            <a:chExt cx="2496" cy="281"/>
          </a:xfrm>
        </p:grpSpPr>
        <p:sp>
          <p:nvSpPr>
            <p:cNvPr id="45082" name="Line 25"/>
            <p:cNvSpPr>
              <a:spLocks noChangeShapeType="1"/>
            </p:cNvSpPr>
            <p:nvPr/>
          </p:nvSpPr>
          <p:spPr bwMode="auto">
            <a:xfrm>
              <a:off x="1872" y="1296"/>
              <a:ext cx="1008" cy="0"/>
            </a:xfrm>
            <a:prstGeom prst="line">
              <a:avLst/>
            </a:prstGeom>
            <a:noFill/>
            <a:ln w="9525">
              <a:solidFill>
                <a:schemeClr val="tx1"/>
              </a:solidFill>
              <a:round/>
              <a:headEnd/>
              <a:tailEnd type="triangle" w="med" len="med"/>
            </a:ln>
          </p:spPr>
          <p:txBody>
            <a:bodyPr/>
            <a:lstStyle/>
            <a:p>
              <a:endParaRPr lang="en-US"/>
            </a:p>
          </p:txBody>
        </p:sp>
        <p:sp>
          <p:nvSpPr>
            <p:cNvPr id="45083" name="Text Box 26"/>
            <p:cNvSpPr txBox="1">
              <a:spLocks noChangeArrowheads="1"/>
            </p:cNvSpPr>
            <p:nvPr/>
          </p:nvSpPr>
          <p:spPr bwMode="auto">
            <a:xfrm>
              <a:off x="1872" y="1113"/>
              <a:ext cx="1104" cy="233"/>
            </a:xfrm>
            <a:prstGeom prst="rect">
              <a:avLst/>
            </a:prstGeom>
            <a:noFill/>
            <a:ln w="9525">
              <a:noFill/>
              <a:miter lim="800000"/>
              <a:headEnd/>
              <a:tailEnd/>
            </a:ln>
          </p:spPr>
          <p:txBody>
            <a:bodyPr>
              <a:spAutoFit/>
            </a:bodyPr>
            <a:lstStyle/>
            <a:p>
              <a:pPr>
                <a:spcBef>
                  <a:spcPct val="50000"/>
                </a:spcBef>
              </a:pPr>
              <a:r>
                <a:rPr lang="en-US" sz="1800" b="1">
                  <a:latin typeface="Comic Sans MS" pitchFamily="66" charset="0"/>
                </a:rPr>
                <a:t>Procurement</a:t>
              </a:r>
            </a:p>
          </p:txBody>
        </p:sp>
        <p:sp>
          <p:nvSpPr>
            <p:cNvPr id="45084" name="Text Box 27"/>
            <p:cNvSpPr txBox="1">
              <a:spLocks noChangeArrowheads="1"/>
            </p:cNvSpPr>
            <p:nvPr/>
          </p:nvSpPr>
          <p:spPr bwMode="auto">
            <a:xfrm>
              <a:off x="2880" y="1161"/>
              <a:ext cx="1488" cy="233"/>
            </a:xfrm>
            <a:prstGeom prst="rect">
              <a:avLst/>
            </a:prstGeom>
            <a:noFill/>
            <a:ln w="9525">
              <a:noFill/>
              <a:miter lim="800000"/>
              <a:headEnd/>
              <a:tailEnd/>
            </a:ln>
          </p:spPr>
          <p:txBody>
            <a:bodyPr>
              <a:spAutoFit/>
            </a:bodyPr>
            <a:lstStyle/>
            <a:p>
              <a:pPr>
                <a:spcBef>
                  <a:spcPct val="50000"/>
                </a:spcBef>
              </a:pPr>
              <a:r>
                <a:rPr lang="en-US" sz="1800" b="1">
                  <a:solidFill>
                    <a:schemeClr val="hlink"/>
                  </a:solidFill>
                  <a:latin typeface="Comic Sans MS" pitchFamily="66" charset="0"/>
                </a:rPr>
                <a:t>Contract</a:t>
              </a:r>
            </a:p>
          </p:txBody>
        </p:sp>
      </p:grpSp>
      <p:grpSp>
        <p:nvGrpSpPr>
          <p:cNvPr id="5" name="Group 38"/>
          <p:cNvGrpSpPr>
            <a:grpSpLocks/>
          </p:cNvGrpSpPr>
          <p:nvPr/>
        </p:nvGrpSpPr>
        <p:grpSpPr bwMode="auto">
          <a:xfrm>
            <a:off x="914400" y="1614488"/>
            <a:ext cx="2057400" cy="1219200"/>
            <a:chOff x="576" y="921"/>
            <a:chExt cx="1296" cy="768"/>
          </a:xfrm>
        </p:grpSpPr>
        <p:sp>
          <p:nvSpPr>
            <p:cNvPr id="45079" name="Line 29"/>
            <p:cNvSpPr>
              <a:spLocks noChangeShapeType="1"/>
            </p:cNvSpPr>
            <p:nvPr/>
          </p:nvSpPr>
          <p:spPr bwMode="auto">
            <a:xfrm flipV="1">
              <a:off x="1488" y="1305"/>
              <a:ext cx="384" cy="384"/>
            </a:xfrm>
            <a:prstGeom prst="line">
              <a:avLst/>
            </a:prstGeom>
            <a:noFill/>
            <a:ln w="9525">
              <a:solidFill>
                <a:schemeClr val="tx1"/>
              </a:solidFill>
              <a:round/>
              <a:headEnd/>
              <a:tailEnd/>
            </a:ln>
          </p:spPr>
          <p:txBody>
            <a:bodyPr/>
            <a:lstStyle/>
            <a:p>
              <a:endParaRPr lang="en-US"/>
            </a:p>
          </p:txBody>
        </p:sp>
        <p:sp>
          <p:nvSpPr>
            <p:cNvPr id="934943" name="Text Box 31"/>
            <p:cNvSpPr txBox="1">
              <a:spLocks noChangeArrowheads="1"/>
            </p:cNvSpPr>
            <p:nvPr/>
          </p:nvSpPr>
          <p:spPr bwMode="auto">
            <a:xfrm>
              <a:off x="576" y="921"/>
              <a:ext cx="1200" cy="407"/>
            </a:xfrm>
            <a:prstGeom prst="rect">
              <a:avLst/>
            </a:prstGeom>
            <a:noFill/>
            <a:ln w="12700">
              <a:noFill/>
              <a:miter lim="800000"/>
              <a:headEnd/>
              <a:tailEnd/>
            </a:ln>
            <a:effectLst/>
          </p:spPr>
          <p:txBody>
            <a:bodyPr>
              <a:spAutoFit/>
            </a:bodyPr>
            <a:lstStyle/>
            <a:p>
              <a:pPr algn="ctr">
                <a:spcBef>
                  <a:spcPct val="50000"/>
                </a:spcBef>
                <a:defRPr/>
              </a:pPr>
              <a:r>
                <a:rPr lang="en-US" sz="1800" b="1" i="1">
                  <a:solidFill>
                    <a:srgbClr val="1C9903"/>
                  </a:solidFill>
                  <a:effectLst>
                    <a:outerShdw blurRad="38100" dist="38100" dir="2700000" algn="tl">
                      <a:srgbClr val="000000"/>
                    </a:outerShdw>
                  </a:effectLst>
                  <a:latin typeface="Comic Sans MS" pitchFamily="66" charset="0"/>
                </a:rPr>
                <a:t>Government Use</a:t>
              </a:r>
            </a:p>
          </p:txBody>
        </p:sp>
        <p:sp>
          <p:nvSpPr>
            <p:cNvPr id="45081" name="AutoShape 32"/>
            <p:cNvSpPr>
              <a:spLocks noChangeArrowheads="1"/>
            </p:cNvSpPr>
            <p:nvPr/>
          </p:nvSpPr>
          <p:spPr bwMode="auto">
            <a:xfrm rot="8282902">
              <a:off x="1488" y="1209"/>
              <a:ext cx="192" cy="240"/>
            </a:xfrm>
            <a:prstGeom prst="upArrow">
              <a:avLst>
                <a:gd name="adj1" fmla="val 50000"/>
                <a:gd name="adj2" fmla="val 31250"/>
              </a:avLst>
            </a:prstGeom>
            <a:solidFill>
              <a:srgbClr val="1C9903"/>
            </a:solidFill>
            <a:ln w="12700">
              <a:solidFill>
                <a:schemeClr val="tx1"/>
              </a:solidFill>
              <a:miter lim="800000"/>
              <a:headEnd/>
              <a:tailEnd/>
            </a:ln>
          </p:spPr>
          <p:txBody>
            <a:bodyPr vert="eaVert" wrap="none" anchor="ctr"/>
            <a:lstStyle/>
            <a:p>
              <a:endParaRPr lang="en-US">
                <a:latin typeface="Comic Sans MS" pitchFamily="66" charset="0"/>
              </a:endParaRPr>
            </a:p>
          </p:txBody>
        </p:sp>
      </p:grpSp>
      <p:grpSp>
        <p:nvGrpSpPr>
          <p:cNvPr id="6" name="Group 42"/>
          <p:cNvGrpSpPr>
            <a:grpSpLocks/>
          </p:cNvGrpSpPr>
          <p:nvPr/>
        </p:nvGrpSpPr>
        <p:grpSpPr bwMode="auto">
          <a:xfrm>
            <a:off x="3124200" y="3443288"/>
            <a:ext cx="5562600" cy="2938462"/>
            <a:chOff x="1968" y="2073"/>
            <a:chExt cx="3504" cy="1851"/>
          </a:xfrm>
        </p:grpSpPr>
        <p:sp>
          <p:nvSpPr>
            <p:cNvPr id="45072" name="Text Box 4"/>
            <p:cNvSpPr txBox="1">
              <a:spLocks noChangeArrowheads="1"/>
            </p:cNvSpPr>
            <p:nvPr/>
          </p:nvSpPr>
          <p:spPr bwMode="auto">
            <a:xfrm>
              <a:off x="2640" y="3090"/>
              <a:ext cx="2832" cy="834"/>
            </a:xfrm>
            <a:prstGeom prst="rect">
              <a:avLst/>
            </a:prstGeom>
            <a:noFill/>
            <a:ln w="9525">
              <a:noFill/>
              <a:miter lim="800000"/>
              <a:headEnd/>
              <a:tailEnd/>
            </a:ln>
          </p:spPr>
          <p:txBody>
            <a:bodyPr>
              <a:spAutoFit/>
            </a:bodyPr>
            <a:lstStyle/>
            <a:p>
              <a:pPr>
                <a:buFontTx/>
                <a:buChar char="•"/>
                <a:tabLst>
                  <a:tab pos="174625" algn="l"/>
                </a:tabLst>
              </a:pPr>
              <a:r>
                <a:rPr lang="en-US" sz="1800" b="1">
                  <a:latin typeface="Comic Sans MS" pitchFamily="66" charset="0"/>
                </a:rPr>
                <a:t>   Idea for the project is initiated 	  by the investigator.</a:t>
              </a:r>
            </a:p>
            <a:p>
              <a:pPr>
                <a:buFontTx/>
                <a:buChar char="•"/>
                <a:tabLst>
                  <a:tab pos="174625" algn="l"/>
                </a:tabLst>
              </a:pPr>
              <a:endParaRPr lang="en-US" sz="800" b="1">
                <a:latin typeface="Comic Sans MS" pitchFamily="66" charset="0"/>
              </a:endParaRPr>
            </a:p>
            <a:p>
              <a:pPr>
                <a:buFontTx/>
                <a:buChar char="•"/>
                <a:tabLst>
                  <a:tab pos="174625" algn="l"/>
                </a:tabLst>
              </a:pPr>
              <a:r>
                <a:rPr lang="en-US" sz="1800" b="1">
                  <a:latin typeface="Comic Sans MS" pitchFamily="66" charset="0"/>
                </a:rPr>
                <a:t>   Grantor has no expectation of a 	  specified service or end product</a:t>
              </a:r>
            </a:p>
          </p:txBody>
        </p:sp>
        <p:sp>
          <p:nvSpPr>
            <p:cNvPr id="45073" name="Line 5"/>
            <p:cNvSpPr>
              <a:spLocks noChangeShapeType="1"/>
            </p:cNvSpPr>
            <p:nvPr/>
          </p:nvSpPr>
          <p:spPr bwMode="auto">
            <a:xfrm>
              <a:off x="3264" y="2505"/>
              <a:ext cx="1104" cy="0"/>
            </a:xfrm>
            <a:prstGeom prst="line">
              <a:avLst/>
            </a:prstGeom>
            <a:noFill/>
            <a:ln w="9525">
              <a:solidFill>
                <a:schemeClr val="tx1"/>
              </a:solidFill>
              <a:round/>
              <a:headEnd/>
              <a:tailEnd/>
            </a:ln>
          </p:spPr>
          <p:txBody>
            <a:bodyPr/>
            <a:lstStyle/>
            <a:p>
              <a:endParaRPr lang="en-US"/>
            </a:p>
          </p:txBody>
        </p:sp>
        <p:sp>
          <p:nvSpPr>
            <p:cNvPr id="45074" name="Text Box 6"/>
            <p:cNvSpPr txBox="1">
              <a:spLocks noChangeArrowheads="1"/>
            </p:cNvSpPr>
            <p:nvPr/>
          </p:nvSpPr>
          <p:spPr bwMode="auto">
            <a:xfrm>
              <a:off x="3552" y="2313"/>
              <a:ext cx="624" cy="233"/>
            </a:xfrm>
            <a:prstGeom prst="rect">
              <a:avLst/>
            </a:prstGeom>
            <a:noFill/>
            <a:ln w="9525">
              <a:noFill/>
              <a:miter lim="800000"/>
              <a:headEnd/>
              <a:tailEnd/>
            </a:ln>
          </p:spPr>
          <p:txBody>
            <a:bodyPr>
              <a:spAutoFit/>
            </a:bodyPr>
            <a:lstStyle/>
            <a:p>
              <a:pPr>
                <a:spcBef>
                  <a:spcPct val="50000"/>
                </a:spcBef>
              </a:pPr>
              <a:r>
                <a:rPr lang="en-US" sz="1800" b="1">
                  <a:solidFill>
                    <a:schemeClr val="hlink"/>
                  </a:solidFill>
                  <a:latin typeface="Comic Sans MS" pitchFamily="66" charset="0"/>
                </a:rPr>
                <a:t>Grant</a:t>
              </a:r>
            </a:p>
          </p:txBody>
        </p:sp>
        <p:sp>
          <p:nvSpPr>
            <p:cNvPr id="45075" name="Line 7"/>
            <p:cNvSpPr>
              <a:spLocks noChangeShapeType="1"/>
            </p:cNvSpPr>
            <p:nvPr/>
          </p:nvSpPr>
          <p:spPr bwMode="auto">
            <a:xfrm>
              <a:off x="3792" y="2505"/>
              <a:ext cx="0" cy="615"/>
            </a:xfrm>
            <a:prstGeom prst="line">
              <a:avLst/>
            </a:prstGeom>
            <a:noFill/>
            <a:ln w="9525">
              <a:solidFill>
                <a:schemeClr val="tx1"/>
              </a:solidFill>
              <a:round/>
              <a:headEnd/>
              <a:tailEnd type="triangle" w="med" len="med"/>
            </a:ln>
          </p:spPr>
          <p:txBody>
            <a:bodyPr/>
            <a:lstStyle/>
            <a:p>
              <a:endParaRPr lang="en-US"/>
            </a:p>
          </p:txBody>
        </p:sp>
        <p:sp>
          <p:nvSpPr>
            <p:cNvPr id="45076" name="Line 8"/>
            <p:cNvSpPr>
              <a:spLocks noChangeShapeType="1"/>
            </p:cNvSpPr>
            <p:nvPr/>
          </p:nvSpPr>
          <p:spPr bwMode="auto">
            <a:xfrm>
              <a:off x="2832" y="2073"/>
              <a:ext cx="432" cy="432"/>
            </a:xfrm>
            <a:prstGeom prst="line">
              <a:avLst/>
            </a:prstGeom>
            <a:noFill/>
            <a:ln w="9525">
              <a:solidFill>
                <a:schemeClr val="tx1"/>
              </a:solidFill>
              <a:round/>
              <a:headEnd/>
              <a:tailEnd/>
            </a:ln>
          </p:spPr>
          <p:txBody>
            <a:bodyPr/>
            <a:lstStyle/>
            <a:p>
              <a:endParaRPr lang="en-US"/>
            </a:p>
          </p:txBody>
        </p:sp>
        <p:sp>
          <p:nvSpPr>
            <p:cNvPr id="934946" name="Text Box 34"/>
            <p:cNvSpPr txBox="1">
              <a:spLocks noChangeArrowheads="1"/>
            </p:cNvSpPr>
            <p:nvPr/>
          </p:nvSpPr>
          <p:spPr bwMode="auto">
            <a:xfrm>
              <a:off x="1968" y="2496"/>
              <a:ext cx="1200" cy="407"/>
            </a:xfrm>
            <a:prstGeom prst="rect">
              <a:avLst/>
            </a:prstGeom>
            <a:noFill/>
            <a:ln w="12700">
              <a:noFill/>
              <a:miter lim="800000"/>
              <a:headEnd/>
              <a:tailEnd/>
            </a:ln>
            <a:effectLst/>
          </p:spPr>
          <p:txBody>
            <a:bodyPr>
              <a:spAutoFit/>
            </a:bodyPr>
            <a:lstStyle/>
            <a:p>
              <a:pPr algn="ctr">
                <a:spcBef>
                  <a:spcPct val="50000"/>
                </a:spcBef>
                <a:defRPr/>
              </a:pPr>
              <a:r>
                <a:rPr lang="en-US" sz="1800" b="1" i="1">
                  <a:solidFill>
                    <a:srgbClr val="1C9903"/>
                  </a:solidFill>
                  <a:effectLst>
                    <a:outerShdw blurRad="38100" dist="38100" dir="2700000" algn="tl">
                      <a:srgbClr val="000000"/>
                    </a:outerShdw>
                  </a:effectLst>
                  <a:latin typeface="Comic Sans MS" pitchFamily="66" charset="0"/>
                </a:rPr>
                <a:t>No Substantial Involvement</a:t>
              </a:r>
            </a:p>
          </p:txBody>
        </p:sp>
        <p:sp>
          <p:nvSpPr>
            <p:cNvPr id="45078" name="AutoShape 35"/>
            <p:cNvSpPr>
              <a:spLocks noChangeArrowheads="1"/>
            </p:cNvSpPr>
            <p:nvPr/>
          </p:nvSpPr>
          <p:spPr bwMode="auto">
            <a:xfrm rot="2693427">
              <a:off x="2784" y="2256"/>
              <a:ext cx="192" cy="240"/>
            </a:xfrm>
            <a:prstGeom prst="upArrow">
              <a:avLst>
                <a:gd name="adj1" fmla="val 50000"/>
                <a:gd name="adj2" fmla="val 31250"/>
              </a:avLst>
            </a:prstGeom>
            <a:solidFill>
              <a:srgbClr val="1C9903"/>
            </a:solidFill>
            <a:ln w="12700">
              <a:solidFill>
                <a:schemeClr val="tx1"/>
              </a:solidFill>
              <a:miter lim="800000"/>
              <a:headEnd/>
              <a:tailEnd/>
            </a:ln>
          </p:spPr>
          <p:txBody>
            <a:bodyPr vert="eaVert" wrap="none" anchor="ctr"/>
            <a:lstStyle/>
            <a:p>
              <a:endParaRPr lang="en-US">
                <a:latin typeface="Comic Sans MS" pitchFamily="66" charset="0"/>
              </a:endParaRPr>
            </a:p>
          </p:txBody>
        </p:sp>
      </p:grpSp>
      <p:grpSp>
        <p:nvGrpSpPr>
          <p:cNvPr id="7" name="Group 41"/>
          <p:cNvGrpSpPr>
            <a:grpSpLocks/>
          </p:cNvGrpSpPr>
          <p:nvPr/>
        </p:nvGrpSpPr>
        <p:grpSpPr bwMode="auto">
          <a:xfrm>
            <a:off x="2971800" y="1371600"/>
            <a:ext cx="6172200" cy="2057400"/>
            <a:chOff x="1872" y="768"/>
            <a:chExt cx="3888" cy="1296"/>
          </a:xfrm>
        </p:grpSpPr>
        <p:sp>
          <p:nvSpPr>
            <p:cNvPr id="45066" name="Line 12"/>
            <p:cNvSpPr>
              <a:spLocks noChangeShapeType="1"/>
            </p:cNvSpPr>
            <p:nvPr/>
          </p:nvSpPr>
          <p:spPr bwMode="auto">
            <a:xfrm>
              <a:off x="1872" y="2064"/>
              <a:ext cx="960" cy="0"/>
            </a:xfrm>
            <a:prstGeom prst="line">
              <a:avLst/>
            </a:prstGeom>
            <a:noFill/>
            <a:ln w="9525">
              <a:solidFill>
                <a:schemeClr val="tx1"/>
              </a:solidFill>
              <a:round/>
              <a:headEnd/>
              <a:tailEnd/>
            </a:ln>
          </p:spPr>
          <p:txBody>
            <a:bodyPr/>
            <a:lstStyle/>
            <a:p>
              <a:endParaRPr lang="en-US"/>
            </a:p>
          </p:txBody>
        </p:sp>
        <p:sp>
          <p:nvSpPr>
            <p:cNvPr id="45067" name="Line 13"/>
            <p:cNvSpPr>
              <a:spLocks noChangeShapeType="1"/>
            </p:cNvSpPr>
            <p:nvPr/>
          </p:nvSpPr>
          <p:spPr bwMode="auto">
            <a:xfrm flipV="1">
              <a:off x="2832" y="1632"/>
              <a:ext cx="432" cy="432"/>
            </a:xfrm>
            <a:prstGeom prst="line">
              <a:avLst/>
            </a:prstGeom>
            <a:noFill/>
            <a:ln w="9525">
              <a:solidFill>
                <a:schemeClr val="tx1"/>
              </a:solidFill>
              <a:round/>
              <a:headEnd/>
              <a:tailEnd/>
            </a:ln>
          </p:spPr>
          <p:txBody>
            <a:bodyPr/>
            <a:lstStyle/>
            <a:p>
              <a:endParaRPr lang="en-US"/>
            </a:p>
          </p:txBody>
        </p:sp>
        <p:sp>
          <p:nvSpPr>
            <p:cNvPr id="45068" name="Text Box 14"/>
            <p:cNvSpPr txBox="1">
              <a:spLocks noChangeArrowheads="1"/>
            </p:cNvSpPr>
            <p:nvPr/>
          </p:nvSpPr>
          <p:spPr bwMode="auto">
            <a:xfrm>
              <a:off x="3216" y="1440"/>
              <a:ext cx="2544" cy="233"/>
            </a:xfrm>
            <a:prstGeom prst="rect">
              <a:avLst/>
            </a:prstGeom>
            <a:noFill/>
            <a:ln w="9525">
              <a:noFill/>
              <a:miter lim="800000"/>
              <a:headEnd/>
              <a:tailEnd/>
            </a:ln>
          </p:spPr>
          <p:txBody>
            <a:bodyPr>
              <a:spAutoFit/>
            </a:bodyPr>
            <a:lstStyle/>
            <a:p>
              <a:pPr>
                <a:tabLst>
                  <a:tab pos="1892300" algn="l"/>
                </a:tabLst>
              </a:pPr>
              <a:r>
                <a:rPr lang="en-US" sz="1800" b="1">
                  <a:solidFill>
                    <a:schemeClr val="hlink"/>
                  </a:solidFill>
                  <a:latin typeface="Comic Sans MS" pitchFamily="66" charset="0"/>
                </a:rPr>
                <a:t>Co-op Agreement</a:t>
              </a:r>
            </a:p>
          </p:txBody>
        </p:sp>
        <p:sp>
          <p:nvSpPr>
            <p:cNvPr id="45069" name="Line 15"/>
            <p:cNvSpPr>
              <a:spLocks noChangeShapeType="1"/>
            </p:cNvSpPr>
            <p:nvPr/>
          </p:nvSpPr>
          <p:spPr bwMode="auto">
            <a:xfrm>
              <a:off x="3264" y="1641"/>
              <a:ext cx="1152" cy="0"/>
            </a:xfrm>
            <a:prstGeom prst="line">
              <a:avLst/>
            </a:prstGeom>
            <a:noFill/>
            <a:ln w="9525">
              <a:solidFill>
                <a:schemeClr val="tx1"/>
              </a:solidFill>
              <a:round/>
              <a:headEnd/>
              <a:tailEnd/>
            </a:ln>
          </p:spPr>
          <p:txBody>
            <a:bodyPr/>
            <a:lstStyle/>
            <a:p>
              <a:endParaRPr lang="en-US"/>
            </a:p>
          </p:txBody>
        </p:sp>
        <p:sp>
          <p:nvSpPr>
            <p:cNvPr id="934945" name="Text Box 33"/>
            <p:cNvSpPr txBox="1">
              <a:spLocks noChangeArrowheads="1"/>
            </p:cNvSpPr>
            <p:nvPr/>
          </p:nvSpPr>
          <p:spPr bwMode="auto">
            <a:xfrm>
              <a:off x="3552" y="768"/>
              <a:ext cx="1200" cy="407"/>
            </a:xfrm>
            <a:prstGeom prst="rect">
              <a:avLst/>
            </a:prstGeom>
            <a:noFill/>
            <a:ln w="12700">
              <a:noFill/>
              <a:miter lim="800000"/>
              <a:headEnd/>
              <a:tailEnd/>
            </a:ln>
            <a:effectLst/>
          </p:spPr>
          <p:txBody>
            <a:bodyPr>
              <a:spAutoFit/>
            </a:bodyPr>
            <a:lstStyle/>
            <a:p>
              <a:pPr algn="ctr">
                <a:spcBef>
                  <a:spcPct val="50000"/>
                </a:spcBef>
                <a:defRPr/>
              </a:pPr>
              <a:r>
                <a:rPr lang="en-US" sz="1800" b="1" i="1">
                  <a:solidFill>
                    <a:srgbClr val="1C9903"/>
                  </a:solidFill>
                  <a:effectLst>
                    <a:outerShdw blurRad="38100" dist="38100" dir="2700000" algn="tl">
                      <a:srgbClr val="000000"/>
                    </a:outerShdw>
                  </a:effectLst>
                  <a:latin typeface="Comic Sans MS" pitchFamily="66" charset="0"/>
                </a:rPr>
                <a:t>Substantial Involvement</a:t>
              </a:r>
            </a:p>
          </p:txBody>
        </p:sp>
        <p:sp>
          <p:nvSpPr>
            <p:cNvPr id="45071" name="AutoShape 36"/>
            <p:cNvSpPr>
              <a:spLocks noChangeArrowheads="1"/>
            </p:cNvSpPr>
            <p:nvPr/>
          </p:nvSpPr>
          <p:spPr bwMode="auto">
            <a:xfrm rot="-9900000">
              <a:off x="3984" y="1200"/>
              <a:ext cx="192" cy="240"/>
            </a:xfrm>
            <a:prstGeom prst="upArrow">
              <a:avLst>
                <a:gd name="adj1" fmla="val 50000"/>
                <a:gd name="adj2" fmla="val 31250"/>
              </a:avLst>
            </a:prstGeom>
            <a:solidFill>
              <a:srgbClr val="1C9903"/>
            </a:solidFill>
            <a:ln w="12700">
              <a:solidFill>
                <a:schemeClr val="tx1"/>
              </a:solidFill>
              <a:miter lim="800000"/>
              <a:headEnd/>
              <a:tailEnd/>
            </a:ln>
          </p:spPr>
          <p:txBody>
            <a:bodyPr vert="eaVert" wrap="none" anchor="ctr"/>
            <a:lstStyle/>
            <a:p>
              <a:endParaRPr lang="en-US">
                <a:latin typeface="Comic Sans MS" pitchFamily="66"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34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49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04800" y="762535"/>
            <a:ext cx="8686800" cy="2062103"/>
          </a:xfrm>
          <a:prstGeom prst="rect">
            <a:avLst/>
          </a:prstGeom>
          <a:noFill/>
          <a:ln w="9525">
            <a:noFill/>
            <a:miter lim="800000"/>
            <a:headEnd/>
            <a:tailEnd/>
          </a:ln>
        </p:spPr>
        <p:txBody>
          <a:bodyPr wrap="square">
            <a:spAutoFit/>
          </a:bodyPr>
          <a:lstStyle/>
          <a:p>
            <a:pPr>
              <a:spcBef>
                <a:spcPct val="50000"/>
              </a:spcBef>
            </a:pPr>
            <a:r>
              <a:rPr lang="en-US" sz="3200" b="1" u="sng" dirty="0" smtClean="0">
                <a:solidFill>
                  <a:srgbClr val="C00000"/>
                </a:solidFill>
                <a:latin typeface="Comic Sans MS" pitchFamily="66" charset="0"/>
              </a:rPr>
              <a:t>Contract</a:t>
            </a:r>
            <a:r>
              <a:rPr lang="en-US" sz="3200" dirty="0" smtClean="0">
                <a:latin typeface="Comic Sans MS" pitchFamily="66" charset="0"/>
              </a:rPr>
              <a:t> - </a:t>
            </a:r>
            <a:r>
              <a:rPr lang="en-US" sz="3200" dirty="0">
                <a:latin typeface="Comic Sans MS" pitchFamily="66" charset="0"/>
              </a:rPr>
              <a:t>A</a:t>
            </a:r>
            <a:r>
              <a:rPr lang="en-US" sz="3200" dirty="0" smtClean="0">
                <a:latin typeface="Comic Sans MS" pitchFamily="66" charset="0"/>
              </a:rPr>
              <a:t>n agreement, enforceable </a:t>
            </a:r>
            <a:r>
              <a:rPr lang="en-US" sz="3200" dirty="0">
                <a:latin typeface="Comic Sans MS" pitchFamily="66" charset="0"/>
              </a:rPr>
              <a:t>by law, between two or more competent parties, </a:t>
            </a:r>
            <a:r>
              <a:rPr lang="en-US" sz="3200" u="sng" dirty="0">
                <a:latin typeface="Comic Sans MS" pitchFamily="66" charset="0"/>
              </a:rPr>
              <a:t>to do or not do something</a:t>
            </a:r>
            <a:r>
              <a:rPr lang="en-US" sz="3200" dirty="0">
                <a:latin typeface="Comic Sans MS" pitchFamily="66" charset="0"/>
              </a:rPr>
              <a:t> not prohibited by law, for a legal consideration</a:t>
            </a:r>
            <a:r>
              <a:rPr lang="en-US" sz="3200" dirty="0" smtClean="0">
                <a:latin typeface="Comic Sans MS" pitchFamily="66" charset="0"/>
              </a:rPr>
              <a:t>.</a:t>
            </a:r>
          </a:p>
        </p:txBody>
      </p:sp>
      <p:sp>
        <p:nvSpPr>
          <p:cNvPr id="3" name="Oval 2"/>
          <p:cNvSpPr/>
          <p:nvPr/>
        </p:nvSpPr>
        <p:spPr bwMode="auto">
          <a:xfrm>
            <a:off x="838200" y="3276600"/>
            <a:ext cx="7315200" cy="2590800"/>
          </a:xfrm>
          <a:prstGeom prst="ellipse">
            <a:avLst/>
          </a:prstGeom>
          <a:solidFill>
            <a:schemeClr val="bg1">
              <a:lumMod val="25000"/>
            </a:schemeClr>
          </a:solidFill>
          <a:ln w="38100" cap="flat" cmpd="sng" algn="ctr">
            <a:solidFill>
              <a:schemeClr val="tx1"/>
            </a:solidFill>
            <a:prstDash val="solid"/>
            <a:round/>
            <a:headEnd type="none" w="med" len="med"/>
            <a:tailEnd type="none" w="med" len="med"/>
          </a:ln>
          <a:effectLst>
            <a:glow rad="2286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lgn="ctr"/>
            <a:r>
              <a:rPr kumimoji="0" lang="en-US" sz="2800" b="0" i="0" u="none" strike="noStrike" cap="none" normalizeH="0" baseline="0" dirty="0" smtClean="0">
                <a:ln>
                  <a:noFill/>
                </a:ln>
                <a:solidFill>
                  <a:srgbClr val="FFFFFF"/>
                </a:solidFill>
                <a:effectLst/>
                <a:latin typeface="Comic Sans MS" pitchFamily="66" charset="0"/>
              </a:rPr>
              <a:t>What is an example of th</a:t>
            </a:r>
            <a:r>
              <a:rPr lang="en-US" sz="2800" dirty="0" smtClean="0">
                <a:solidFill>
                  <a:srgbClr val="FFFFFF"/>
                </a:solidFill>
                <a:latin typeface="Comic Sans MS" pitchFamily="66" charset="0"/>
              </a:rPr>
              <a:t>e</a:t>
            </a:r>
            <a:r>
              <a:rPr lang="en-US" sz="2800" dirty="0">
                <a:solidFill>
                  <a:srgbClr val="FFFFFF"/>
                </a:solidFill>
                <a:latin typeface="Comic Sans MS" pitchFamily="66" charset="0"/>
              </a:rPr>
              <a:t> </a:t>
            </a:r>
            <a:r>
              <a:rPr lang="en-US" sz="2800" dirty="0" smtClean="0">
                <a:solidFill>
                  <a:srgbClr val="FFFFFF"/>
                </a:solidFill>
                <a:latin typeface="Comic Sans MS" pitchFamily="66" charset="0"/>
              </a:rPr>
              <a:t>Government contracting with an individual and paying them for </a:t>
            </a:r>
            <a:r>
              <a:rPr lang="en-US" sz="2800" u="sng" dirty="0" smtClean="0">
                <a:solidFill>
                  <a:srgbClr val="FFFFFF"/>
                </a:solidFill>
                <a:latin typeface="Comic Sans MS" pitchFamily="66" charset="0"/>
              </a:rPr>
              <a:t>not doing something</a:t>
            </a:r>
            <a:r>
              <a:rPr lang="en-US" sz="2800" dirty="0" smtClean="0">
                <a:solidFill>
                  <a:srgbClr val="FFFFFF"/>
                </a:solidFill>
                <a:latin typeface="Comic Sans MS" pitchFamily="66" charset="0"/>
              </a:rPr>
              <a:t>?</a:t>
            </a:r>
            <a:endParaRPr kumimoji="0" lang="en-US" sz="2800" b="0" i="0" u="none" strike="noStrike" cap="none" normalizeH="0" baseline="0" dirty="0" smtClean="0">
              <a:ln>
                <a:noFill/>
              </a:ln>
              <a:solidFill>
                <a:srgbClr val="FFFFFF"/>
              </a:solidFill>
              <a:effectLst/>
              <a:latin typeface="Comic Sans MS" pitchFamily="66" charset="0"/>
            </a:endParaRPr>
          </a:p>
        </p:txBody>
      </p:sp>
    </p:spTree>
    <p:extLst>
      <p:ext uri="{BB962C8B-B14F-4D97-AF65-F5344CB8AC3E}">
        <p14:creationId xmlns:p14="http://schemas.microsoft.com/office/powerpoint/2010/main" val="75091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304800" y="762535"/>
            <a:ext cx="8686800" cy="2062103"/>
          </a:xfrm>
          <a:prstGeom prst="rect">
            <a:avLst/>
          </a:prstGeom>
          <a:noFill/>
          <a:ln w="9525">
            <a:noFill/>
            <a:miter lim="800000"/>
            <a:headEnd/>
            <a:tailEnd/>
          </a:ln>
        </p:spPr>
        <p:txBody>
          <a:bodyPr wrap="square">
            <a:spAutoFit/>
          </a:bodyPr>
          <a:lstStyle/>
          <a:p>
            <a:pPr>
              <a:spcBef>
                <a:spcPct val="50000"/>
              </a:spcBef>
            </a:pPr>
            <a:r>
              <a:rPr lang="en-US" sz="3200" b="1" u="sng" dirty="0" smtClean="0">
                <a:solidFill>
                  <a:srgbClr val="C00000"/>
                </a:solidFill>
                <a:latin typeface="Comic Sans MS" pitchFamily="66" charset="0"/>
              </a:rPr>
              <a:t>Contract</a:t>
            </a:r>
            <a:r>
              <a:rPr lang="en-US" sz="3200" dirty="0" smtClean="0">
                <a:latin typeface="Comic Sans MS" pitchFamily="66" charset="0"/>
              </a:rPr>
              <a:t> - </a:t>
            </a:r>
            <a:r>
              <a:rPr lang="en-US" sz="3200" dirty="0">
                <a:latin typeface="Comic Sans MS" pitchFamily="66" charset="0"/>
              </a:rPr>
              <a:t>A</a:t>
            </a:r>
            <a:r>
              <a:rPr lang="en-US" sz="3200" dirty="0" smtClean="0">
                <a:latin typeface="Comic Sans MS" pitchFamily="66" charset="0"/>
              </a:rPr>
              <a:t>n agreement, enforceable </a:t>
            </a:r>
            <a:r>
              <a:rPr lang="en-US" sz="3200" dirty="0">
                <a:latin typeface="Comic Sans MS" pitchFamily="66" charset="0"/>
              </a:rPr>
              <a:t>by law, between two or more competent parties, </a:t>
            </a:r>
            <a:r>
              <a:rPr lang="en-US" sz="3200" u="sng" dirty="0">
                <a:latin typeface="Comic Sans MS" pitchFamily="66" charset="0"/>
              </a:rPr>
              <a:t>to do or not do something</a:t>
            </a:r>
            <a:r>
              <a:rPr lang="en-US" sz="3200" dirty="0">
                <a:latin typeface="Comic Sans MS" pitchFamily="66" charset="0"/>
              </a:rPr>
              <a:t> not prohibited by law, for a legal consideration</a:t>
            </a:r>
            <a:r>
              <a:rPr lang="en-US" sz="3200" dirty="0" smtClean="0">
                <a:latin typeface="Comic Sans MS" pitchFamily="66" charset="0"/>
              </a:rPr>
              <a:t>.</a:t>
            </a:r>
          </a:p>
        </p:txBody>
      </p:sp>
      <p:sp>
        <p:nvSpPr>
          <p:cNvPr id="3" name="Oval 2"/>
          <p:cNvSpPr/>
          <p:nvPr/>
        </p:nvSpPr>
        <p:spPr bwMode="auto">
          <a:xfrm>
            <a:off x="838200" y="3276600"/>
            <a:ext cx="7315200" cy="2590800"/>
          </a:xfrm>
          <a:prstGeom prst="ellipse">
            <a:avLst/>
          </a:prstGeom>
          <a:solidFill>
            <a:schemeClr val="bg1">
              <a:lumMod val="25000"/>
            </a:schemeClr>
          </a:solidFill>
          <a:ln w="38100" cap="flat" cmpd="sng" algn="ctr">
            <a:solidFill>
              <a:schemeClr val="tx1"/>
            </a:solidFill>
            <a:prstDash val="solid"/>
            <a:round/>
            <a:headEnd type="none" w="med" len="med"/>
            <a:tailEnd type="none" w="med" len="med"/>
          </a:ln>
          <a:effectLst>
            <a:glow rad="228600">
              <a:schemeClr val="accent4">
                <a:satMod val="175000"/>
                <a:alpha val="40000"/>
              </a:schemeClr>
            </a:glow>
          </a:effectLst>
        </p:spPr>
        <p:txBody>
          <a:bodyPr vert="horz" wrap="square" lIns="91440" tIns="45720" rIns="91440" bIns="45720" numCol="1" rtlCol="0" anchor="t" anchorCtr="0" compatLnSpc="1">
            <a:prstTxWarp prst="textNoShape">
              <a:avLst/>
            </a:prstTxWarp>
          </a:bodyPr>
          <a:lstStyle/>
          <a:p>
            <a:pPr algn="ctr"/>
            <a:r>
              <a:rPr kumimoji="0" lang="en-US" sz="4000" b="0" i="0" u="none" strike="noStrike" cap="none" normalizeH="0" baseline="0" dirty="0" smtClean="0">
                <a:ln>
                  <a:noFill/>
                </a:ln>
                <a:solidFill>
                  <a:srgbClr val="FFFFFF"/>
                </a:solidFill>
                <a:effectLst/>
                <a:latin typeface="Comic Sans MS" pitchFamily="66" charset="0"/>
              </a:rPr>
              <a:t>Paying farmers to not grow certain crops!</a:t>
            </a:r>
          </a:p>
        </p:txBody>
      </p:sp>
    </p:spTree>
    <p:extLst>
      <p:ext uri="{BB962C8B-B14F-4D97-AF65-F5344CB8AC3E}">
        <p14:creationId xmlns:p14="http://schemas.microsoft.com/office/powerpoint/2010/main" val="80593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My Documents">
  <a:themeElements>
    <a:clrScheme name="">
      <a:dk1>
        <a:srgbClr val="000000"/>
      </a:dk1>
      <a:lt1>
        <a:srgbClr val="C0C0FF"/>
      </a:lt1>
      <a:dk2>
        <a:srgbClr val="0000FF"/>
      </a:dk2>
      <a:lt2>
        <a:srgbClr val="8080FF"/>
      </a:lt2>
      <a:accent1>
        <a:srgbClr val="E000E0"/>
      </a:accent1>
      <a:accent2>
        <a:srgbClr val="00FF00"/>
      </a:accent2>
      <a:accent3>
        <a:srgbClr val="DCDCFF"/>
      </a:accent3>
      <a:accent4>
        <a:srgbClr val="000000"/>
      </a:accent4>
      <a:accent5>
        <a:srgbClr val="EDAAED"/>
      </a:accent5>
      <a:accent6>
        <a:srgbClr val="00E700"/>
      </a:accent6>
      <a:hlink>
        <a:srgbClr val="FF0000"/>
      </a:hlink>
      <a:folHlink>
        <a:srgbClr val="4040FF"/>
      </a:folHlink>
    </a:clrScheme>
    <a:fontScheme name="My Documents">
      <a:majorFont>
        <a:latin typeface="Arial"/>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00" b="0"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00" b="0"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My Document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y Document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y Document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y Document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y Document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y Document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y Document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11163</TotalTime>
  <Pages>5</Pages>
  <Words>3654</Words>
  <Application>Microsoft Office PowerPoint</Application>
  <PresentationFormat>On-screen Show (4:3)</PresentationFormat>
  <Paragraphs>539</Paragraphs>
  <Slides>70</Slides>
  <Notes>68</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My Documents</vt:lpstr>
      <vt:lpstr>COMP 918: Research Administration for Scientists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FAR: Federal Acquisition Regulation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Typical CO Task Order Strategy</vt:lpstr>
      <vt:lpstr>Typical CO Task Order Strategy</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Congresswoman Jane Harmon</dc:title>
  <dc:creator>Raymond L. Bates</dc:creator>
  <dc:description>used for viewgraph presentations</dc:description>
  <cp:lastModifiedBy>Lenovo User</cp:lastModifiedBy>
  <cp:revision>704</cp:revision>
  <cp:lastPrinted>1999-02-26T00:13:06Z</cp:lastPrinted>
  <dcterms:created xsi:type="dcterms:W3CDTF">1996-01-11T12:18:14Z</dcterms:created>
  <dcterms:modified xsi:type="dcterms:W3CDTF">2013-01-09T07:22:10Z</dcterms:modified>
</cp:coreProperties>
</file>